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19"/>
  </p:notesMasterIdLst>
  <p:sldIdLst>
    <p:sldId id="257" r:id="rId2"/>
    <p:sldId id="405" r:id="rId3"/>
    <p:sldId id="307" r:id="rId4"/>
    <p:sldId id="258" r:id="rId5"/>
    <p:sldId id="259" r:id="rId6"/>
    <p:sldId id="260" r:id="rId7"/>
    <p:sldId id="385" r:id="rId8"/>
    <p:sldId id="386" r:id="rId9"/>
    <p:sldId id="295" r:id="rId10"/>
    <p:sldId id="299" r:id="rId11"/>
    <p:sldId id="403" r:id="rId12"/>
    <p:sldId id="358" r:id="rId13"/>
    <p:sldId id="262" r:id="rId14"/>
    <p:sldId id="263" r:id="rId15"/>
    <p:sldId id="296" r:id="rId16"/>
    <p:sldId id="297" r:id="rId17"/>
    <p:sldId id="298" r:id="rId18"/>
    <p:sldId id="291" r:id="rId19"/>
    <p:sldId id="300" r:id="rId20"/>
    <p:sldId id="363" r:id="rId21"/>
    <p:sldId id="265" r:id="rId22"/>
    <p:sldId id="267" r:id="rId23"/>
    <p:sldId id="266" r:id="rId24"/>
    <p:sldId id="359" r:id="rId25"/>
    <p:sldId id="366" r:id="rId26"/>
    <p:sldId id="365" r:id="rId27"/>
    <p:sldId id="367" r:id="rId28"/>
    <p:sldId id="368" r:id="rId29"/>
    <p:sldId id="308" r:id="rId30"/>
    <p:sldId id="268" r:id="rId31"/>
    <p:sldId id="377" r:id="rId32"/>
    <p:sldId id="309" r:id="rId33"/>
    <p:sldId id="270" r:id="rId34"/>
    <p:sldId id="310" r:id="rId35"/>
    <p:sldId id="271" r:id="rId36"/>
    <p:sldId id="311" r:id="rId37"/>
    <p:sldId id="312" r:id="rId38"/>
    <p:sldId id="378" r:id="rId39"/>
    <p:sldId id="376" r:id="rId40"/>
    <p:sldId id="392" r:id="rId41"/>
    <p:sldId id="391" r:id="rId42"/>
    <p:sldId id="400" r:id="rId43"/>
    <p:sldId id="402" r:id="rId44"/>
    <p:sldId id="394" r:id="rId45"/>
    <p:sldId id="395" r:id="rId46"/>
    <p:sldId id="302" r:id="rId47"/>
    <p:sldId id="269" r:id="rId48"/>
    <p:sldId id="304" r:id="rId49"/>
    <p:sldId id="406" r:id="rId50"/>
    <p:sldId id="408" r:id="rId51"/>
    <p:sldId id="315" r:id="rId52"/>
    <p:sldId id="317" r:id="rId53"/>
    <p:sldId id="319" r:id="rId54"/>
    <p:sldId id="407" r:id="rId55"/>
    <p:sldId id="401" r:id="rId56"/>
    <p:sldId id="320" r:id="rId57"/>
    <p:sldId id="380" r:id="rId58"/>
    <p:sldId id="387" r:id="rId59"/>
    <p:sldId id="323" r:id="rId60"/>
    <p:sldId id="324" r:id="rId61"/>
    <p:sldId id="321" r:id="rId62"/>
    <p:sldId id="326" r:id="rId63"/>
    <p:sldId id="327" r:id="rId64"/>
    <p:sldId id="328" r:id="rId65"/>
    <p:sldId id="329" r:id="rId66"/>
    <p:sldId id="404" r:id="rId67"/>
    <p:sldId id="316" r:id="rId68"/>
    <p:sldId id="398" r:id="rId69"/>
    <p:sldId id="384" r:id="rId70"/>
    <p:sldId id="375" r:id="rId71"/>
    <p:sldId id="396" r:id="rId72"/>
    <p:sldId id="409" r:id="rId73"/>
    <p:sldId id="399" r:id="rId74"/>
    <p:sldId id="360" r:id="rId75"/>
    <p:sldId id="361" r:id="rId76"/>
    <p:sldId id="362" r:id="rId77"/>
    <p:sldId id="354" r:id="rId78"/>
    <p:sldId id="390" r:id="rId79"/>
    <p:sldId id="355" r:id="rId80"/>
    <p:sldId id="357" r:id="rId81"/>
    <p:sldId id="356" r:id="rId82"/>
    <p:sldId id="381" r:id="rId83"/>
    <p:sldId id="382" r:id="rId84"/>
    <p:sldId id="383" r:id="rId85"/>
    <p:sldId id="374" r:id="rId86"/>
    <p:sldId id="313" r:id="rId87"/>
    <p:sldId id="369" r:id="rId88"/>
    <p:sldId id="331" r:id="rId89"/>
    <p:sldId id="332" r:id="rId90"/>
    <p:sldId id="333" r:id="rId91"/>
    <p:sldId id="389" r:id="rId92"/>
    <p:sldId id="371" r:id="rId93"/>
    <p:sldId id="314" r:id="rId94"/>
    <p:sldId id="372" r:id="rId95"/>
    <p:sldId id="343" r:id="rId96"/>
    <p:sldId id="379" r:id="rId97"/>
    <p:sldId id="344" r:id="rId98"/>
    <p:sldId id="345" r:id="rId99"/>
    <p:sldId id="353" r:id="rId100"/>
    <p:sldId id="364" r:id="rId101"/>
    <p:sldId id="370" r:id="rId102"/>
    <p:sldId id="330" r:id="rId103"/>
    <p:sldId id="334" r:id="rId104"/>
    <p:sldId id="335" r:id="rId105"/>
    <p:sldId id="337" r:id="rId106"/>
    <p:sldId id="338" r:id="rId107"/>
    <p:sldId id="339" r:id="rId108"/>
    <p:sldId id="340" r:id="rId109"/>
    <p:sldId id="341" r:id="rId110"/>
    <p:sldId id="373" r:id="rId111"/>
    <p:sldId id="342" r:id="rId112"/>
    <p:sldId id="346" r:id="rId113"/>
    <p:sldId id="347" r:id="rId114"/>
    <p:sldId id="349" r:id="rId115"/>
    <p:sldId id="350" r:id="rId116"/>
    <p:sldId id="351" r:id="rId117"/>
    <p:sldId id="352" r:id="rId118"/>
  </p:sldIdLst>
  <p:sldSz cx="12192000" cy="6858000"/>
  <p:notesSz cx="9601200" cy="7315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05" autoAdjust="0"/>
    <p:restoredTop sz="76404" autoAdjust="0"/>
  </p:normalViewPr>
  <p:slideViewPr>
    <p:cSldViewPr snapToGrid="0" snapToObjects="1">
      <p:cViewPr varScale="1">
        <p:scale>
          <a:sx n="66" d="100"/>
          <a:sy n="66" d="100"/>
        </p:scale>
        <p:origin x="142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703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5438458" y="0"/>
            <a:ext cx="4160520" cy="367030"/>
          </a:xfrm>
          <a:prstGeom prst="rect">
            <a:avLst/>
          </a:prstGeom>
        </p:spPr>
        <p:txBody>
          <a:bodyPr vert="horz" lIns="96661" tIns="48331" rIns="96661" bIns="48331" rtlCol="0"/>
          <a:lstStyle>
            <a:lvl1pPr algn="r">
              <a:defRPr sz="1300"/>
            </a:lvl1pPr>
          </a:lstStyle>
          <a:p>
            <a:fld id="{B4B3D4AE-2827-094A-8B86-4076B4D07B0D}" type="datetimeFigureOut">
              <a:rPr lang="en-US" smtClean="0"/>
              <a:t>11/17/2020</a:t>
            </a:fld>
            <a:endParaRPr lang="en-US"/>
          </a:p>
        </p:txBody>
      </p:sp>
      <p:sp>
        <p:nvSpPr>
          <p:cNvPr id="4" name="Slide Image Placeholder 3"/>
          <p:cNvSpPr>
            <a:spLocks noGrp="1" noRot="1" noChangeAspect="1"/>
          </p:cNvSpPr>
          <p:nvPr>
            <p:ph type="sldImg" idx="2"/>
          </p:nvPr>
        </p:nvSpPr>
        <p:spPr>
          <a:xfrm>
            <a:off x="2606675" y="914400"/>
            <a:ext cx="4387850" cy="2468563"/>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960120" y="3520440"/>
            <a:ext cx="7680960" cy="288036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948171"/>
            <a:ext cx="4160520" cy="367029"/>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5438458" y="6948171"/>
            <a:ext cx="4160520" cy="367029"/>
          </a:xfrm>
          <a:prstGeom prst="rect">
            <a:avLst/>
          </a:prstGeom>
        </p:spPr>
        <p:txBody>
          <a:bodyPr vert="horz" lIns="96661" tIns="48331" rIns="96661" bIns="48331" rtlCol="0" anchor="b"/>
          <a:lstStyle>
            <a:lvl1pPr algn="r">
              <a:defRPr sz="1300"/>
            </a:lvl1pPr>
          </a:lstStyle>
          <a:p>
            <a:fld id="{EF6FE7D7-C103-464F-BCBD-4B75B58837C7}" type="slidenum">
              <a:rPr lang="en-US" smtClean="0"/>
              <a:t>‹#›</a:t>
            </a:fld>
            <a:endParaRPr lang="en-US"/>
          </a:p>
        </p:txBody>
      </p:sp>
    </p:spTree>
    <p:extLst>
      <p:ext uri="{BB962C8B-B14F-4D97-AF65-F5344CB8AC3E}">
        <p14:creationId xmlns:p14="http://schemas.microsoft.com/office/powerpoint/2010/main" val="2480867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43DD76-5ACF-E942-A1A9-F8496B096E0D}" type="slidenum">
              <a:rPr lang="en-US" smtClean="0"/>
              <a:t>1</a:t>
            </a:fld>
            <a:endParaRPr lang="en-US"/>
          </a:p>
        </p:txBody>
      </p:sp>
    </p:spTree>
    <p:extLst>
      <p:ext uri="{BB962C8B-B14F-4D97-AF65-F5344CB8AC3E}">
        <p14:creationId xmlns:p14="http://schemas.microsoft.com/office/powerpoint/2010/main" val="3059048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For more information on detailed objectives please see the Lone Pine EA and the Lone Pine DN. </a:t>
            </a:r>
          </a:p>
          <a:p>
            <a:endParaRPr lang="en-US" dirty="0"/>
          </a:p>
        </p:txBody>
      </p:sp>
      <p:sp>
        <p:nvSpPr>
          <p:cNvPr id="4" name="Slide Number Placeholder 3"/>
          <p:cNvSpPr>
            <a:spLocks noGrp="1"/>
          </p:cNvSpPr>
          <p:nvPr>
            <p:ph type="sldNum" sz="quarter" idx="5"/>
          </p:nvPr>
        </p:nvSpPr>
        <p:spPr/>
        <p:txBody>
          <a:bodyPr/>
          <a:lstStyle/>
          <a:p>
            <a:fld id="{EF6FE7D7-C103-464F-BCBD-4B75B58837C7}" type="slidenum">
              <a:rPr lang="en-US" smtClean="0"/>
              <a:t>10</a:t>
            </a:fld>
            <a:endParaRPr lang="en-US"/>
          </a:p>
        </p:txBody>
      </p:sp>
    </p:spTree>
    <p:extLst>
      <p:ext uri="{BB962C8B-B14F-4D97-AF65-F5344CB8AC3E}">
        <p14:creationId xmlns:p14="http://schemas.microsoft.com/office/powerpoint/2010/main" val="285798490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100</a:t>
            </a:fld>
            <a:endParaRPr lang="en-US"/>
          </a:p>
        </p:txBody>
      </p:sp>
    </p:spTree>
    <p:extLst>
      <p:ext uri="{BB962C8B-B14F-4D97-AF65-F5344CB8AC3E}">
        <p14:creationId xmlns:p14="http://schemas.microsoft.com/office/powerpoint/2010/main" val="343367830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101</a:t>
            </a:fld>
            <a:endParaRPr lang="en-US"/>
          </a:p>
        </p:txBody>
      </p:sp>
    </p:spTree>
    <p:extLst>
      <p:ext uri="{BB962C8B-B14F-4D97-AF65-F5344CB8AC3E}">
        <p14:creationId xmlns:p14="http://schemas.microsoft.com/office/powerpoint/2010/main" val="411278532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102</a:t>
            </a:fld>
            <a:endParaRPr lang="en-US"/>
          </a:p>
        </p:txBody>
      </p:sp>
    </p:spTree>
    <p:extLst>
      <p:ext uri="{BB962C8B-B14F-4D97-AF65-F5344CB8AC3E}">
        <p14:creationId xmlns:p14="http://schemas.microsoft.com/office/powerpoint/2010/main" val="403028665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103</a:t>
            </a:fld>
            <a:endParaRPr lang="en-US"/>
          </a:p>
        </p:txBody>
      </p:sp>
    </p:spTree>
    <p:extLst>
      <p:ext uri="{BB962C8B-B14F-4D97-AF65-F5344CB8AC3E}">
        <p14:creationId xmlns:p14="http://schemas.microsoft.com/office/powerpoint/2010/main" val="28918109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104</a:t>
            </a:fld>
            <a:endParaRPr lang="en-US"/>
          </a:p>
        </p:txBody>
      </p:sp>
    </p:spTree>
    <p:extLst>
      <p:ext uri="{BB962C8B-B14F-4D97-AF65-F5344CB8AC3E}">
        <p14:creationId xmlns:p14="http://schemas.microsoft.com/office/powerpoint/2010/main" val="141346059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105</a:t>
            </a:fld>
            <a:endParaRPr lang="en-US"/>
          </a:p>
        </p:txBody>
      </p:sp>
    </p:spTree>
    <p:extLst>
      <p:ext uri="{BB962C8B-B14F-4D97-AF65-F5344CB8AC3E}">
        <p14:creationId xmlns:p14="http://schemas.microsoft.com/office/powerpoint/2010/main" val="270117462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106</a:t>
            </a:fld>
            <a:endParaRPr lang="en-US"/>
          </a:p>
        </p:txBody>
      </p:sp>
    </p:spTree>
    <p:extLst>
      <p:ext uri="{BB962C8B-B14F-4D97-AF65-F5344CB8AC3E}">
        <p14:creationId xmlns:p14="http://schemas.microsoft.com/office/powerpoint/2010/main" val="398194722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107</a:t>
            </a:fld>
            <a:endParaRPr lang="en-US"/>
          </a:p>
        </p:txBody>
      </p:sp>
    </p:spTree>
    <p:extLst>
      <p:ext uri="{BB962C8B-B14F-4D97-AF65-F5344CB8AC3E}">
        <p14:creationId xmlns:p14="http://schemas.microsoft.com/office/powerpoint/2010/main" val="178188766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108</a:t>
            </a:fld>
            <a:endParaRPr lang="en-US"/>
          </a:p>
        </p:txBody>
      </p:sp>
    </p:spTree>
    <p:extLst>
      <p:ext uri="{BB962C8B-B14F-4D97-AF65-F5344CB8AC3E}">
        <p14:creationId xmlns:p14="http://schemas.microsoft.com/office/powerpoint/2010/main" val="147603299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109</a:t>
            </a:fld>
            <a:endParaRPr lang="en-US"/>
          </a:p>
        </p:txBody>
      </p:sp>
    </p:spTree>
    <p:extLst>
      <p:ext uri="{BB962C8B-B14F-4D97-AF65-F5344CB8AC3E}">
        <p14:creationId xmlns:p14="http://schemas.microsoft.com/office/powerpoint/2010/main" val="2730376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Basal Area is the cross sectional area of tree stems in square feet. Basal area is an important metric in calculating the amount of wood on the forest. </a:t>
            </a:r>
          </a:p>
        </p:txBody>
      </p:sp>
      <p:sp>
        <p:nvSpPr>
          <p:cNvPr id="4" name="Slide Number Placeholder 3"/>
          <p:cNvSpPr>
            <a:spLocks noGrp="1"/>
          </p:cNvSpPr>
          <p:nvPr>
            <p:ph type="sldNum" sz="quarter" idx="5"/>
          </p:nvPr>
        </p:nvSpPr>
        <p:spPr/>
        <p:txBody>
          <a:bodyPr/>
          <a:lstStyle/>
          <a:p>
            <a:fld id="{EF6FE7D7-C103-464F-BCBD-4B75B58837C7}" type="slidenum">
              <a:rPr lang="en-US" smtClean="0"/>
              <a:t>11</a:t>
            </a:fld>
            <a:endParaRPr lang="en-US"/>
          </a:p>
        </p:txBody>
      </p:sp>
    </p:spTree>
    <p:extLst>
      <p:ext uri="{BB962C8B-B14F-4D97-AF65-F5344CB8AC3E}">
        <p14:creationId xmlns:p14="http://schemas.microsoft.com/office/powerpoint/2010/main" val="401056303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110</a:t>
            </a:fld>
            <a:endParaRPr lang="en-US"/>
          </a:p>
        </p:txBody>
      </p:sp>
    </p:spTree>
    <p:extLst>
      <p:ext uri="{BB962C8B-B14F-4D97-AF65-F5344CB8AC3E}">
        <p14:creationId xmlns:p14="http://schemas.microsoft.com/office/powerpoint/2010/main" val="234949644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111</a:t>
            </a:fld>
            <a:endParaRPr lang="en-US"/>
          </a:p>
        </p:txBody>
      </p:sp>
    </p:spTree>
    <p:extLst>
      <p:ext uri="{BB962C8B-B14F-4D97-AF65-F5344CB8AC3E}">
        <p14:creationId xmlns:p14="http://schemas.microsoft.com/office/powerpoint/2010/main" val="124010909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112</a:t>
            </a:fld>
            <a:endParaRPr lang="en-US"/>
          </a:p>
        </p:txBody>
      </p:sp>
    </p:spTree>
    <p:extLst>
      <p:ext uri="{BB962C8B-B14F-4D97-AF65-F5344CB8AC3E}">
        <p14:creationId xmlns:p14="http://schemas.microsoft.com/office/powerpoint/2010/main" val="371251428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113</a:t>
            </a:fld>
            <a:endParaRPr lang="en-US"/>
          </a:p>
        </p:txBody>
      </p:sp>
    </p:spTree>
    <p:extLst>
      <p:ext uri="{BB962C8B-B14F-4D97-AF65-F5344CB8AC3E}">
        <p14:creationId xmlns:p14="http://schemas.microsoft.com/office/powerpoint/2010/main" val="405621628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114</a:t>
            </a:fld>
            <a:endParaRPr lang="en-US"/>
          </a:p>
        </p:txBody>
      </p:sp>
    </p:spTree>
    <p:extLst>
      <p:ext uri="{BB962C8B-B14F-4D97-AF65-F5344CB8AC3E}">
        <p14:creationId xmlns:p14="http://schemas.microsoft.com/office/powerpoint/2010/main" val="165899435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115</a:t>
            </a:fld>
            <a:endParaRPr lang="en-US"/>
          </a:p>
        </p:txBody>
      </p:sp>
    </p:spTree>
    <p:extLst>
      <p:ext uri="{BB962C8B-B14F-4D97-AF65-F5344CB8AC3E}">
        <p14:creationId xmlns:p14="http://schemas.microsoft.com/office/powerpoint/2010/main" val="322567960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116</a:t>
            </a:fld>
            <a:endParaRPr lang="en-US"/>
          </a:p>
        </p:txBody>
      </p:sp>
    </p:spTree>
    <p:extLst>
      <p:ext uri="{BB962C8B-B14F-4D97-AF65-F5344CB8AC3E}">
        <p14:creationId xmlns:p14="http://schemas.microsoft.com/office/powerpoint/2010/main" val="307676674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117</a:t>
            </a:fld>
            <a:endParaRPr lang="en-US"/>
          </a:p>
        </p:txBody>
      </p:sp>
    </p:spTree>
    <p:extLst>
      <p:ext uri="{BB962C8B-B14F-4D97-AF65-F5344CB8AC3E}">
        <p14:creationId xmlns:p14="http://schemas.microsoft.com/office/powerpoint/2010/main" val="3286916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Lone Pine also has a Salvage Treatment where tree mortality is &gt;= 65% of standing trees. In this instance all defect and killed trees would be removed. Otherwise, these treatments are detailed in the Lone Pine EA </a:t>
            </a:r>
          </a:p>
        </p:txBody>
      </p:sp>
      <p:sp>
        <p:nvSpPr>
          <p:cNvPr id="4" name="Slide Number Placeholder 3"/>
          <p:cNvSpPr>
            <a:spLocks noGrp="1"/>
          </p:cNvSpPr>
          <p:nvPr>
            <p:ph type="sldNum" sz="quarter" idx="5"/>
          </p:nvPr>
        </p:nvSpPr>
        <p:spPr/>
        <p:txBody>
          <a:bodyPr/>
          <a:lstStyle/>
          <a:p>
            <a:fld id="{EF6FE7D7-C103-464F-BCBD-4B75B58837C7}" type="slidenum">
              <a:rPr lang="en-US" smtClean="0"/>
              <a:t>12</a:t>
            </a:fld>
            <a:endParaRPr lang="en-US"/>
          </a:p>
        </p:txBody>
      </p:sp>
    </p:spTree>
    <p:extLst>
      <p:ext uri="{BB962C8B-B14F-4D97-AF65-F5344CB8AC3E}">
        <p14:creationId xmlns:p14="http://schemas.microsoft.com/office/powerpoint/2010/main" val="860972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Large Tree Retention units are applied to all the commercial thin and plantation treatments as well as some of the Single Tree Selection Units in Fader and Brumley</a:t>
            </a:r>
          </a:p>
        </p:txBody>
      </p:sp>
      <p:sp>
        <p:nvSpPr>
          <p:cNvPr id="4" name="Slide Number Placeholder 3"/>
          <p:cNvSpPr>
            <a:spLocks noGrp="1"/>
          </p:cNvSpPr>
          <p:nvPr>
            <p:ph type="sldNum" sz="quarter" idx="5"/>
          </p:nvPr>
        </p:nvSpPr>
        <p:spPr/>
        <p:txBody>
          <a:bodyPr/>
          <a:lstStyle/>
          <a:p>
            <a:fld id="{EF6FE7D7-C103-464F-BCBD-4B75B58837C7}" type="slidenum">
              <a:rPr lang="en-US" smtClean="0"/>
              <a:t>13</a:t>
            </a:fld>
            <a:endParaRPr lang="en-US"/>
          </a:p>
        </p:txBody>
      </p:sp>
    </p:spTree>
    <p:extLst>
      <p:ext uri="{BB962C8B-B14F-4D97-AF65-F5344CB8AC3E}">
        <p14:creationId xmlns:p14="http://schemas.microsoft.com/office/powerpoint/2010/main" val="1646337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Waveland Press - Ecological Silviculture - Foundations and Applications by Brian J. </a:t>
            </a:r>
            <a:r>
              <a:rPr lang="en-US" sz="1300" b="1" dirty="0" err="1"/>
              <a:t>Palik</a:t>
            </a:r>
            <a:r>
              <a:rPr lang="en-US" sz="1300" b="1" dirty="0"/>
              <a:t>, Anthony W. D'Amato, Jerry F. Franklin, K. Norman Johnson</a:t>
            </a:r>
          </a:p>
          <a:p>
            <a:r>
              <a:rPr lang="en-US" sz="1300" dirty="0"/>
              <a:t>https://</a:t>
            </a:r>
            <a:r>
              <a:rPr lang="en-US" sz="1300" dirty="0" err="1"/>
              <a:t>www.waveland.com</a:t>
            </a:r>
            <a:r>
              <a:rPr lang="en-US" sz="1300" dirty="0"/>
              <a:t>/</a:t>
            </a:r>
            <a:r>
              <a:rPr lang="en-US" sz="1300" dirty="0" err="1"/>
              <a:t>browse.php?t</a:t>
            </a:r>
            <a:r>
              <a:rPr lang="en-US" sz="1300" dirty="0"/>
              <a:t>=747</a:t>
            </a:r>
          </a:p>
          <a:p>
            <a:r>
              <a:rPr lang="en-US" sz="1300" dirty="0"/>
              <a:t>Accessed: 2020-11-10</a:t>
            </a:r>
          </a:p>
          <a:p>
            <a:br>
              <a:rPr lang="en-US" sz="1300" dirty="0"/>
            </a:br>
            <a:endParaRPr lang="en-US" sz="1300" dirty="0"/>
          </a:p>
          <a:p>
            <a:endParaRPr lang="en-US" dirty="0"/>
          </a:p>
        </p:txBody>
      </p:sp>
      <p:sp>
        <p:nvSpPr>
          <p:cNvPr id="4" name="Slide Number Placeholder 3"/>
          <p:cNvSpPr>
            <a:spLocks noGrp="1"/>
          </p:cNvSpPr>
          <p:nvPr>
            <p:ph type="sldNum" sz="quarter" idx="5"/>
          </p:nvPr>
        </p:nvSpPr>
        <p:spPr/>
        <p:txBody>
          <a:bodyPr/>
          <a:lstStyle/>
          <a:p>
            <a:fld id="{EF6FE7D7-C103-464F-BCBD-4B75B58837C7}" type="slidenum">
              <a:rPr lang="en-US" smtClean="0"/>
              <a:t>14</a:t>
            </a:fld>
            <a:endParaRPr lang="en-US"/>
          </a:p>
        </p:txBody>
      </p:sp>
    </p:spTree>
    <p:extLst>
      <p:ext uri="{BB962C8B-B14F-4D97-AF65-F5344CB8AC3E}">
        <p14:creationId xmlns:p14="http://schemas.microsoft.com/office/powerpoint/2010/main" val="2561912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Waveland Press - Ecological Silviculture - Foundations and Applications by Brian J. </a:t>
            </a:r>
            <a:r>
              <a:rPr lang="en-US" sz="1300" b="1" dirty="0" err="1"/>
              <a:t>Palik</a:t>
            </a:r>
            <a:r>
              <a:rPr lang="en-US" sz="1300" b="1" dirty="0"/>
              <a:t>, Anthony W. D'Amato, Jerry F. Franklin, K. Norman Johnson</a:t>
            </a:r>
          </a:p>
          <a:p>
            <a:r>
              <a:rPr lang="en-US" sz="1300" dirty="0"/>
              <a:t>https://</a:t>
            </a:r>
            <a:r>
              <a:rPr lang="en-US" sz="1300" dirty="0" err="1"/>
              <a:t>www.waveland.com</a:t>
            </a:r>
            <a:r>
              <a:rPr lang="en-US" sz="1300" dirty="0"/>
              <a:t>/</a:t>
            </a:r>
            <a:r>
              <a:rPr lang="en-US" sz="1300" dirty="0" err="1"/>
              <a:t>browse.php?t</a:t>
            </a:r>
            <a:r>
              <a:rPr lang="en-US" sz="1300" dirty="0"/>
              <a:t>=747</a:t>
            </a:r>
          </a:p>
          <a:p>
            <a:r>
              <a:rPr lang="en-US" sz="1300" dirty="0"/>
              <a:t>Accessed: 2020-11-10</a:t>
            </a:r>
          </a:p>
          <a:p>
            <a:br>
              <a:rPr lang="en-US" sz="1300" dirty="0"/>
            </a:br>
            <a:endParaRPr lang="en-US" sz="1300" dirty="0"/>
          </a:p>
          <a:p>
            <a:endParaRPr lang="en-US" dirty="0"/>
          </a:p>
        </p:txBody>
      </p:sp>
      <p:sp>
        <p:nvSpPr>
          <p:cNvPr id="4" name="Slide Number Placeholder 3"/>
          <p:cNvSpPr>
            <a:spLocks noGrp="1"/>
          </p:cNvSpPr>
          <p:nvPr>
            <p:ph type="sldNum" sz="quarter" idx="5"/>
          </p:nvPr>
        </p:nvSpPr>
        <p:spPr/>
        <p:txBody>
          <a:bodyPr/>
          <a:lstStyle/>
          <a:p>
            <a:fld id="{EF6FE7D7-C103-464F-BCBD-4B75B58837C7}" type="slidenum">
              <a:rPr lang="en-US" smtClean="0"/>
              <a:t>15</a:t>
            </a:fld>
            <a:endParaRPr lang="en-US"/>
          </a:p>
        </p:txBody>
      </p:sp>
    </p:spTree>
    <p:extLst>
      <p:ext uri="{BB962C8B-B14F-4D97-AF65-F5344CB8AC3E}">
        <p14:creationId xmlns:p14="http://schemas.microsoft.com/office/powerpoint/2010/main" val="1969651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Waveland Press - Ecological Silviculture - Foundations and Applications by Brian J. </a:t>
            </a:r>
            <a:r>
              <a:rPr lang="en-US" sz="1300" b="1" dirty="0" err="1"/>
              <a:t>Palik</a:t>
            </a:r>
            <a:r>
              <a:rPr lang="en-US" sz="1300" b="1" dirty="0"/>
              <a:t>, Anthony W. D'Amato, Jerry F. Franklin, K. Norman Johnson</a:t>
            </a:r>
          </a:p>
          <a:p>
            <a:r>
              <a:rPr lang="en-US" sz="1300" dirty="0"/>
              <a:t>https://</a:t>
            </a:r>
            <a:r>
              <a:rPr lang="en-US" sz="1300" dirty="0" err="1"/>
              <a:t>www.waveland.com</a:t>
            </a:r>
            <a:r>
              <a:rPr lang="en-US" sz="1300" dirty="0"/>
              <a:t>/</a:t>
            </a:r>
            <a:r>
              <a:rPr lang="en-US" sz="1300" dirty="0" err="1"/>
              <a:t>browse.php?t</a:t>
            </a:r>
            <a:r>
              <a:rPr lang="en-US" sz="1300" dirty="0"/>
              <a:t>=747</a:t>
            </a:r>
          </a:p>
          <a:p>
            <a:r>
              <a:rPr lang="en-US" sz="1300" dirty="0"/>
              <a:t>Accessed: 2020-11-10</a:t>
            </a:r>
          </a:p>
          <a:p>
            <a:br>
              <a:rPr lang="en-US" sz="1300" dirty="0"/>
            </a:br>
            <a:endParaRPr lang="en-US" sz="1300" dirty="0"/>
          </a:p>
          <a:p>
            <a:endParaRPr lang="en-US" dirty="0"/>
          </a:p>
        </p:txBody>
      </p:sp>
      <p:sp>
        <p:nvSpPr>
          <p:cNvPr id="4" name="Slide Number Placeholder 3"/>
          <p:cNvSpPr>
            <a:spLocks noGrp="1"/>
          </p:cNvSpPr>
          <p:nvPr>
            <p:ph type="sldNum" sz="quarter" idx="5"/>
          </p:nvPr>
        </p:nvSpPr>
        <p:spPr/>
        <p:txBody>
          <a:bodyPr/>
          <a:lstStyle/>
          <a:p>
            <a:fld id="{EF6FE7D7-C103-464F-BCBD-4B75B58837C7}" type="slidenum">
              <a:rPr lang="en-US" smtClean="0"/>
              <a:t>16</a:t>
            </a:fld>
            <a:endParaRPr lang="en-US"/>
          </a:p>
        </p:txBody>
      </p:sp>
    </p:spTree>
    <p:extLst>
      <p:ext uri="{BB962C8B-B14F-4D97-AF65-F5344CB8AC3E}">
        <p14:creationId xmlns:p14="http://schemas.microsoft.com/office/powerpoint/2010/main" val="543666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Waveland Press - Ecological Silviculture - Foundations and Applications by Brian J. </a:t>
            </a:r>
            <a:r>
              <a:rPr lang="en-US" sz="1300" b="1" dirty="0" err="1"/>
              <a:t>Palik</a:t>
            </a:r>
            <a:r>
              <a:rPr lang="en-US" sz="1300" b="1" dirty="0"/>
              <a:t>, Anthony W. D'Amato, Jerry F. Franklin, K. Norman Johnson</a:t>
            </a:r>
          </a:p>
          <a:p>
            <a:r>
              <a:rPr lang="en-US" sz="1300" dirty="0"/>
              <a:t>https://</a:t>
            </a:r>
            <a:r>
              <a:rPr lang="en-US" sz="1300" dirty="0" err="1"/>
              <a:t>www.waveland.com</a:t>
            </a:r>
            <a:r>
              <a:rPr lang="en-US" sz="1300" dirty="0"/>
              <a:t>/</a:t>
            </a:r>
            <a:r>
              <a:rPr lang="en-US" sz="1300" dirty="0" err="1"/>
              <a:t>browse.php?t</a:t>
            </a:r>
            <a:r>
              <a:rPr lang="en-US" sz="1300" dirty="0"/>
              <a:t>=747</a:t>
            </a:r>
          </a:p>
          <a:p>
            <a:r>
              <a:rPr lang="en-US" sz="1300" dirty="0"/>
              <a:t>Accessed: 2020-11-10</a:t>
            </a:r>
          </a:p>
          <a:p>
            <a:br>
              <a:rPr lang="en-US" sz="1300" dirty="0"/>
            </a:br>
            <a:endParaRPr lang="en-US" sz="1300" dirty="0"/>
          </a:p>
          <a:p>
            <a:endParaRPr lang="en-US" dirty="0"/>
          </a:p>
        </p:txBody>
      </p:sp>
      <p:sp>
        <p:nvSpPr>
          <p:cNvPr id="4" name="Slide Number Placeholder 3"/>
          <p:cNvSpPr>
            <a:spLocks noGrp="1"/>
          </p:cNvSpPr>
          <p:nvPr>
            <p:ph type="sldNum" sz="quarter" idx="5"/>
          </p:nvPr>
        </p:nvSpPr>
        <p:spPr/>
        <p:txBody>
          <a:bodyPr/>
          <a:lstStyle/>
          <a:p>
            <a:fld id="{EF6FE7D7-C103-464F-BCBD-4B75B58837C7}" type="slidenum">
              <a:rPr lang="en-US" smtClean="0"/>
              <a:t>17</a:t>
            </a:fld>
            <a:endParaRPr lang="en-US"/>
          </a:p>
        </p:txBody>
      </p:sp>
    </p:spTree>
    <p:extLst>
      <p:ext uri="{BB962C8B-B14F-4D97-AF65-F5344CB8AC3E}">
        <p14:creationId xmlns:p14="http://schemas.microsoft.com/office/powerpoint/2010/main" val="2970160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Waveland Press - Ecological Silviculture - Foundations and Applications by Brian J. </a:t>
            </a:r>
            <a:r>
              <a:rPr lang="en-US" sz="1300" b="1" dirty="0" err="1"/>
              <a:t>Palik</a:t>
            </a:r>
            <a:r>
              <a:rPr lang="en-US" sz="1300" b="1" dirty="0"/>
              <a:t>, Anthony W. D'Amato, Jerry F. Franklin, K. Norman Johnson</a:t>
            </a:r>
          </a:p>
          <a:p>
            <a:r>
              <a:rPr lang="en-US" sz="1300" dirty="0"/>
              <a:t>https://</a:t>
            </a:r>
            <a:r>
              <a:rPr lang="en-US" sz="1300" dirty="0" err="1"/>
              <a:t>www.waveland.com</a:t>
            </a:r>
            <a:r>
              <a:rPr lang="en-US" sz="1300" dirty="0"/>
              <a:t>/</a:t>
            </a:r>
            <a:r>
              <a:rPr lang="en-US" sz="1300" dirty="0" err="1"/>
              <a:t>browse.php?t</a:t>
            </a:r>
            <a:r>
              <a:rPr lang="en-US" sz="1300" dirty="0"/>
              <a:t>=747</a:t>
            </a:r>
          </a:p>
          <a:p>
            <a:r>
              <a:rPr lang="en-US" sz="1300" dirty="0"/>
              <a:t>Accessed: 2020-11-10</a:t>
            </a:r>
          </a:p>
          <a:p>
            <a:br>
              <a:rPr lang="en-US" sz="1300" dirty="0"/>
            </a:br>
            <a:endParaRPr lang="en-US" sz="1300" dirty="0"/>
          </a:p>
          <a:p>
            <a:endParaRPr lang="en-US" dirty="0"/>
          </a:p>
        </p:txBody>
      </p:sp>
      <p:sp>
        <p:nvSpPr>
          <p:cNvPr id="4" name="Slide Number Placeholder 3"/>
          <p:cNvSpPr>
            <a:spLocks noGrp="1"/>
          </p:cNvSpPr>
          <p:nvPr>
            <p:ph type="sldNum" sz="quarter" idx="5"/>
          </p:nvPr>
        </p:nvSpPr>
        <p:spPr/>
        <p:txBody>
          <a:bodyPr/>
          <a:lstStyle/>
          <a:p>
            <a:fld id="{EF6FE7D7-C103-464F-BCBD-4B75B58837C7}" type="slidenum">
              <a:rPr lang="en-US" smtClean="0"/>
              <a:t>18</a:t>
            </a:fld>
            <a:endParaRPr lang="en-US"/>
          </a:p>
        </p:txBody>
      </p:sp>
    </p:spTree>
    <p:extLst>
      <p:ext uri="{BB962C8B-B14F-4D97-AF65-F5344CB8AC3E}">
        <p14:creationId xmlns:p14="http://schemas.microsoft.com/office/powerpoint/2010/main" val="540428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Waveland Press - Ecological Silviculture - Foundations and Applications by Brian J. </a:t>
            </a:r>
            <a:r>
              <a:rPr lang="en-US" sz="1300" b="1" dirty="0" err="1"/>
              <a:t>Palik</a:t>
            </a:r>
            <a:r>
              <a:rPr lang="en-US" sz="1300" b="1" dirty="0"/>
              <a:t>, Anthony W. D'Amato, Jerry F. Franklin, K. Norman Johnson</a:t>
            </a:r>
          </a:p>
          <a:p>
            <a:r>
              <a:rPr lang="en-US" sz="1300" dirty="0"/>
              <a:t>https://</a:t>
            </a:r>
            <a:r>
              <a:rPr lang="en-US" sz="1300" dirty="0" err="1"/>
              <a:t>www.waveland.com</a:t>
            </a:r>
            <a:r>
              <a:rPr lang="en-US" sz="1300" dirty="0"/>
              <a:t>/</a:t>
            </a:r>
            <a:r>
              <a:rPr lang="en-US" sz="1300" dirty="0" err="1"/>
              <a:t>browse.php?t</a:t>
            </a:r>
            <a:r>
              <a:rPr lang="en-US" sz="1300" dirty="0"/>
              <a:t>=747</a:t>
            </a:r>
          </a:p>
          <a:p>
            <a:r>
              <a:rPr lang="en-US" sz="1300" dirty="0"/>
              <a:t>Accessed: 2020-11-10</a:t>
            </a:r>
          </a:p>
          <a:p>
            <a:br>
              <a:rPr lang="en-US" sz="1300" dirty="0"/>
            </a:br>
            <a:endParaRPr lang="en-US" sz="1300" dirty="0"/>
          </a:p>
          <a:p>
            <a:endParaRPr lang="en-US" dirty="0"/>
          </a:p>
        </p:txBody>
      </p:sp>
      <p:sp>
        <p:nvSpPr>
          <p:cNvPr id="4" name="Slide Number Placeholder 3"/>
          <p:cNvSpPr>
            <a:spLocks noGrp="1"/>
          </p:cNvSpPr>
          <p:nvPr>
            <p:ph type="sldNum" sz="quarter" idx="5"/>
          </p:nvPr>
        </p:nvSpPr>
        <p:spPr/>
        <p:txBody>
          <a:bodyPr/>
          <a:lstStyle/>
          <a:p>
            <a:fld id="{EF6FE7D7-C103-464F-BCBD-4B75B58837C7}" type="slidenum">
              <a:rPr lang="en-US" smtClean="0"/>
              <a:t>19</a:t>
            </a:fld>
            <a:endParaRPr lang="en-US"/>
          </a:p>
        </p:txBody>
      </p:sp>
    </p:spTree>
    <p:extLst>
      <p:ext uri="{BB962C8B-B14F-4D97-AF65-F5344CB8AC3E}">
        <p14:creationId xmlns:p14="http://schemas.microsoft.com/office/powerpoint/2010/main" val="2702850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2</a:t>
            </a:fld>
            <a:endParaRPr lang="en-US"/>
          </a:p>
        </p:txBody>
      </p:sp>
    </p:spTree>
    <p:extLst>
      <p:ext uri="{BB962C8B-B14F-4D97-AF65-F5344CB8AC3E}">
        <p14:creationId xmlns:p14="http://schemas.microsoft.com/office/powerpoint/2010/main" val="3889143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effectLst/>
              </a:rPr>
              <a:t>O’Hara, K. L. (2005). </a:t>
            </a:r>
            <a:r>
              <a:rPr lang="en-US" dirty="0" err="1">
                <a:effectLst/>
              </a:rPr>
              <a:t>Multiaged</a:t>
            </a:r>
            <a:r>
              <a:rPr lang="en-US" dirty="0">
                <a:effectLst/>
              </a:rPr>
              <a:t> silviculture of ponderosa pine. </a:t>
            </a:r>
            <a:r>
              <a:rPr lang="en-US" i="1" dirty="0">
                <a:effectLst/>
              </a:rPr>
              <a:t>Symposium on Ponderosa Pine: Issues, Trends, and Management, 2004 October 18-21, Klamath Falls, OR. Gen. Tech. Rep PSW-GTR-198</a:t>
            </a:r>
            <a:r>
              <a:rPr lang="en-US" dirty="0">
                <a:effectLst/>
              </a:rPr>
              <a:t>, </a:t>
            </a:r>
            <a:r>
              <a:rPr lang="en-US" i="1" dirty="0">
                <a:effectLst/>
              </a:rPr>
              <a:t>3114</a:t>
            </a:r>
            <a:r>
              <a:rPr lang="en-US" dirty="0">
                <a:effectLst/>
              </a:rPr>
              <a:t>, 59–70.</a:t>
            </a:r>
          </a:p>
          <a:p>
            <a:pPr defTabSz="966612">
              <a:defRPr/>
            </a:pPr>
            <a:endParaRPr lang="en-US" dirty="0">
              <a:effectLst/>
            </a:endParaRPr>
          </a:p>
          <a:p>
            <a:pPr defTabSz="966612">
              <a:defRPr/>
            </a:pPr>
            <a:r>
              <a:rPr lang="en-US" sz="1300" dirty="0"/>
              <a:t>Wightman, Catherine S.; Rosenstock, Steven S. 2008. Restoration of southwestern ponderosa pine forests: Implications and opportunities for wildlife. In: Gottfried, Gerald J.; Shaw, John D.; Ford, Paulette L., compilers. 2008. Ecology, management, and restoration of pinon-juniper and ponderosa pine ecosystems: combined proceedings of the 2005 St. George, Utah and 2006 Albuquerque, New Mexico workshops. Proceedings RMRS-P-51. Fort Collins, CO: U.S. Department of Agriculture, Forest Service, Rocky Mountain Research Station. p. 194.</a:t>
            </a:r>
            <a:endParaRPr lang="en-US" dirty="0">
              <a:effectLst/>
            </a:endParaRP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F6FE7D7-C103-464F-BCBD-4B75B58837C7}" type="slidenum">
              <a:rPr lang="en-US" smtClean="0"/>
              <a:t>20</a:t>
            </a:fld>
            <a:endParaRPr lang="en-US"/>
          </a:p>
        </p:txBody>
      </p:sp>
    </p:spTree>
    <p:extLst>
      <p:ext uri="{BB962C8B-B14F-4D97-AF65-F5344CB8AC3E}">
        <p14:creationId xmlns:p14="http://schemas.microsoft.com/office/powerpoint/2010/main" val="34397162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effectLst/>
              </a:rPr>
              <a:t>Brown, P. M., Wu, R., Brown, P. M., Wu, R., &amp; Brown, P. M. (2005). Climate and disturbance forcing of episodic tree recruitment in a southwestern ponderosa pine landscape. </a:t>
            </a:r>
            <a:r>
              <a:rPr lang="en-US" i="1" dirty="0">
                <a:effectLst/>
              </a:rPr>
              <a:t>Ecology</a:t>
            </a:r>
            <a:r>
              <a:rPr lang="en-US" dirty="0">
                <a:effectLst/>
              </a:rPr>
              <a:t>, </a:t>
            </a:r>
            <a:r>
              <a:rPr lang="en-US" i="1" dirty="0">
                <a:effectLst/>
              </a:rPr>
              <a:t>86</a:t>
            </a:r>
            <a:r>
              <a:rPr lang="en-US" dirty="0">
                <a:effectLst/>
              </a:rPr>
              <a:t>(11), 3030–3038. https://</a:t>
            </a:r>
            <a:r>
              <a:rPr lang="en-US" dirty="0" err="1">
                <a:effectLst/>
              </a:rPr>
              <a:t>doi.org</a:t>
            </a:r>
            <a:r>
              <a:rPr lang="en-US" dirty="0">
                <a:effectLst/>
              </a:rPr>
              <a:t>/10.1890/05-0034</a:t>
            </a:r>
          </a:p>
          <a:p>
            <a:endParaRPr lang="en-US" dirty="0"/>
          </a:p>
          <a:p>
            <a:pPr defTabSz="966612">
              <a:defRPr/>
            </a:pPr>
            <a:r>
              <a:rPr lang="en-US" dirty="0" err="1">
                <a:effectLst/>
              </a:rPr>
              <a:t>Romme</a:t>
            </a:r>
            <a:r>
              <a:rPr lang="en-US" dirty="0">
                <a:effectLst/>
              </a:rPr>
              <a:t>, W. H., Floyd, M. L., Hanna, D., Crist, M., Green, D., Lindsey, J. P., </a:t>
            </a:r>
            <a:r>
              <a:rPr lang="en-US" dirty="0" err="1">
                <a:effectLst/>
              </a:rPr>
              <a:t>Mcgarigal</a:t>
            </a:r>
            <a:r>
              <a:rPr lang="en-US" dirty="0">
                <a:effectLst/>
              </a:rPr>
              <a:t>, K., &amp; </a:t>
            </a:r>
            <a:r>
              <a:rPr lang="en-US" dirty="0" err="1">
                <a:effectLst/>
              </a:rPr>
              <a:t>Redders</a:t>
            </a:r>
            <a:r>
              <a:rPr lang="en-US" dirty="0">
                <a:effectLst/>
              </a:rPr>
              <a:t>, J. S. (2009). Historical Range of Variability and Current Landscape Condition Analysis : South Central Highlands Section , Southwestern Colorado &amp; Northwestern New Mexico Table of Contents. </a:t>
            </a:r>
            <a:r>
              <a:rPr lang="en-US" i="1" dirty="0">
                <a:effectLst/>
              </a:rPr>
              <a:t>Physical Geography</a:t>
            </a:r>
            <a:r>
              <a:rPr lang="en-US" dirty="0">
                <a:effectLst/>
              </a:rPr>
              <a:t>, </a:t>
            </a:r>
            <a:r>
              <a:rPr lang="en-US" i="1" dirty="0">
                <a:effectLst/>
              </a:rPr>
              <a:t>May</a:t>
            </a:r>
            <a:r>
              <a:rPr lang="en-US" dirty="0">
                <a:effectLst/>
              </a:rPr>
              <a:t>.</a:t>
            </a:r>
          </a:p>
          <a:p>
            <a:endParaRPr lang="en-US" dirty="0"/>
          </a:p>
          <a:p>
            <a:pPr defTabSz="966612">
              <a:defRPr/>
            </a:pPr>
            <a:r>
              <a:rPr lang="en-US" dirty="0">
                <a:effectLst/>
              </a:rPr>
              <a:t>Baker, W. L. (2020). </a:t>
            </a:r>
            <a:r>
              <a:rPr lang="en-US" i="1" dirty="0">
                <a:effectLst/>
              </a:rPr>
              <a:t>Variable Forest Structure and Fire Reconstructed Across Historical Ponderosa Pine and Mixed Conifer Landscapes of the San Juan Mountains, Colorado William</a:t>
            </a:r>
            <a:r>
              <a:rPr lang="en-US" dirty="0">
                <a:effectLst/>
              </a:rPr>
              <a:t>. 1–35.</a:t>
            </a:r>
          </a:p>
          <a:p>
            <a:endParaRPr lang="en-US" dirty="0"/>
          </a:p>
        </p:txBody>
      </p:sp>
      <p:sp>
        <p:nvSpPr>
          <p:cNvPr id="4" name="Slide Number Placeholder 3"/>
          <p:cNvSpPr>
            <a:spLocks noGrp="1"/>
          </p:cNvSpPr>
          <p:nvPr>
            <p:ph type="sldNum" sz="quarter" idx="5"/>
          </p:nvPr>
        </p:nvSpPr>
        <p:spPr/>
        <p:txBody>
          <a:bodyPr/>
          <a:lstStyle/>
          <a:p>
            <a:fld id="{EF6FE7D7-C103-464F-BCBD-4B75B58837C7}" type="slidenum">
              <a:rPr lang="en-US" smtClean="0"/>
              <a:t>21</a:t>
            </a:fld>
            <a:endParaRPr lang="en-US"/>
          </a:p>
        </p:txBody>
      </p:sp>
    </p:spTree>
    <p:extLst>
      <p:ext uri="{BB962C8B-B14F-4D97-AF65-F5344CB8AC3E}">
        <p14:creationId xmlns:p14="http://schemas.microsoft.com/office/powerpoint/2010/main" val="2022200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effectLst/>
              </a:rPr>
              <a:t>Fischer, M. J., Waring, K. M., Hofstetter, R. W., &amp; Kolb, T. E. (2010). Ponderosa pine characteristics associated with attack by the </a:t>
            </a:r>
            <a:r>
              <a:rPr lang="en-US" dirty="0" err="1">
                <a:effectLst/>
              </a:rPr>
              <a:t>roundheaded</a:t>
            </a:r>
            <a:r>
              <a:rPr lang="en-US" dirty="0">
                <a:effectLst/>
              </a:rPr>
              <a:t> pine beetle. </a:t>
            </a:r>
            <a:r>
              <a:rPr lang="en-US" i="1" dirty="0">
                <a:effectLst/>
              </a:rPr>
              <a:t>Forest Science</a:t>
            </a:r>
            <a:r>
              <a:rPr lang="en-US" dirty="0">
                <a:effectLst/>
              </a:rPr>
              <a:t>, </a:t>
            </a:r>
            <a:r>
              <a:rPr lang="en-US" i="1" dirty="0">
                <a:effectLst/>
              </a:rPr>
              <a:t>56</a:t>
            </a:r>
            <a:r>
              <a:rPr lang="en-US" dirty="0">
                <a:effectLst/>
              </a:rPr>
              <a:t>(5), 473–483.</a:t>
            </a:r>
          </a:p>
          <a:p>
            <a:endParaRPr lang="en-US" dirty="0"/>
          </a:p>
          <a:p>
            <a:endParaRPr lang="en-US" dirty="0"/>
          </a:p>
          <a:p>
            <a:pPr defTabSz="966612">
              <a:defRPr/>
            </a:pPr>
            <a:r>
              <a:rPr lang="en-US" dirty="0" err="1">
                <a:effectLst/>
              </a:rPr>
              <a:t>Negrón</a:t>
            </a:r>
            <a:r>
              <a:rPr lang="en-US" dirty="0">
                <a:effectLst/>
              </a:rPr>
              <a:t>, J. F., Bentz, B. J., Hansen, M. E., Fettig, C. J., Gillette, N., Hayes, J. L., Kelsey, R. G., </a:t>
            </a:r>
            <a:r>
              <a:rPr lang="en-US" dirty="0" err="1">
                <a:effectLst/>
              </a:rPr>
              <a:t>Progar</a:t>
            </a:r>
            <a:r>
              <a:rPr lang="en-US" dirty="0">
                <a:effectLst/>
              </a:rPr>
              <a:t>, R. A., Lundquist, J. E., Lynch, A. M., &amp; Seybold, S. J. (2008). US forest service bark beetle research in the western United States: Looking toward the future. </a:t>
            </a:r>
            <a:r>
              <a:rPr lang="en-US" i="1" dirty="0">
                <a:effectLst/>
              </a:rPr>
              <a:t>Journal of Forestry</a:t>
            </a:r>
            <a:r>
              <a:rPr lang="en-US" dirty="0">
                <a:effectLst/>
              </a:rPr>
              <a:t>, </a:t>
            </a:r>
            <a:r>
              <a:rPr lang="en-US" i="1" dirty="0">
                <a:effectLst/>
              </a:rPr>
              <a:t>106</a:t>
            </a:r>
            <a:r>
              <a:rPr lang="en-US" dirty="0">
                <a:effectLst/>
              </a:rPr>
              <a:t>(6), 325–331. https://</a:t>
            </a:r>
            <a:r>
              <a:rPr lang="en-US" dirty="0" err="1">
                <a:effectLst/>
              </a:rPr>
              <a:t>doi.org</a:t>
            </a:r>
            <a:r>
              <a:rPr lang="en-US" dirty="0">
                <a:effectLst/>
              </a:rPr>
              <a:t>/10.1093/</a:t>
            </a:r>
            <a:r>
              <a:rPr lang="en-US" dirty="0" err="1">
                <a:effectLst/>
              </a:rPr>
              <a:t>jof</a:t>
            </a:r>
            <a:r>
              <a:rPr lang="en-US" dirty="0">
                <a:effectLst/>
              </a:rPr>
              <a:t>/106.6.325</a:t>
            </a:r>
          </a:p>
          <a:p>
            <a:endParaRPr lang="en-US" dirty="0"/>
          </a:p>
          <a:p>
            <a:pPr defTabSz="966612">
              <a:defRPr/>
            </a:pPr>
            <a:r>
              <a:rPr lang="en-US" dirty="0">
                <a:effectLst/>
              </a:rPr>
              <a:t>Kolb, T. E., Grady, K. C., </a:t>
            </a:r>
            <a:r>
              <a:rPr lang="en-US" dirty="0" err="1">
                <a:effectLst/>
              </a:rPr>
              <a:t>McEttrick</a:t>
            </a:r>
            <a:r>
              <a:rPr lang="en-US" dirty="0">
                <a:effectLst/>
              </a:rPr>
              <a:t>, M. P., &amp; Herrero, A. (2016). Local-Scale Drought Adaptation of Ponderosa Pine Seedlings at Habitat Ecotones. </a:t>
            </a:r>
            <a:r>
              <a:rPr lang="en-US" i="1" dirty="0">
                <a:effectLst/>
              </a:rPr>
              <a:t>Forest Science</a:t>
            </a:r>
            <a:r>
              <a:rPr lang="en-US" dirty="0">
                <a:effectLst/>
              </a:rPr>
              <a:t>, </a:t>
            </a:r>
            <a:r>
              <a:rPr lang="en-US" i="1" dirty="0">
                <a:effectLst/>
              </a:rPr>
              <a:t>62</a:t>
            </a:r>
            <a:r>
              <a:rPr lang="en-US" dirty="0">
                <a:effectLst/>
              </a:rPr>
              <a:t>(6), 641–651. https://</a:t>
            </a:r>
            <a:r>
              <a:rPr lang="en-US" dirty="0" err="1">
                <a:effectLst/>
              </a:rPr>
              <a:t>doi.org</a:t>
            </a:r>
            <a:r>
              <a:rPr lang="en-US" dirty="0">
                <a:effectLst/>
              </a:rPr>
              <a:t>/10.5849/forsci.16-049</a:t>
            </a:r>
          </a:p>
          <a:p>
            <a:endParaRPr lang="en-US" dirty="0"/>
          </a:p>
          <a:p>
            <a:endParaRPr lang="en-US" dirty="0"/>
          </a:p>
        </p:txBody>
      </p:sp>
      <p:sp>
        <p:nvSpPr>
          <p:cNvPr id="4" name="Slide Number Placeholder 3"/>
          <p:cNvSpPr>
            <a:spLocks noGrp="1"/>
          </p:cNvSpPr>
          <p:nvPr>
            <p:ph type="sldNum" sz="quarter" idx="5"/>
          </p:nvPr>
        </p:nvSpPr>
        <p:spPr/>
        <p:txBody>
          <a:bodyPr/>
          <a:lstStyle/>
          <a:p>
            <a:fld id="{EF6FE7D7-C103-464F-BCBD-4B75B58837C7}" type="slidenum">
              <a:rPr lang="en-US" smtClean="0"/>
              <a:t>22</a:t>
            </a:fld>
            <a:endParaRPr lang="en-US"/>
          </a:p>
        </p:txBody>
      </p:sp>
    </p:spTree>
    <p:extLst>
      <p:ext uri="{BB962C8B-B14F-4D97-AF65-F5344CB8AC3E}">
        <p14:creationId xmlns:p14="http://schemas.microsoft.com/office/powerpoint/2010/main" val="434665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Palik</a:t>
            </a:r>
            <a:r>
              <a:rPr lang="en-US" dirty="0"/>
              <a:t> et al. 2020</a:t>
            </a:r>
          </a:p>
        </p:txBody>
      </p:sp>
      <p:sp>
        <p:nvSpPr>
          <p:cNvPr id="4" name="Slide Number Placeholder 3"/>
          <p:cNvSpPr>
            <a:spLocks noGrp="1"/>
          </p:cNvSpPr>
          <p:nvPr>
            <p:ph type="sldNum" sz="quarter" idx="5"/>
          </p:nvPr>
        </p:nvSpPr>
        <p:spPr/>
        <p:txBody>
          <a:bodyPr/>
          <a:lstStyle/>
          <a:p>
            <a:fld id="{EF6FE7D7-C103-464F-BCBD-4B75B58837C7}" type="slidenum">
              <a:rPr lang="en-US" smtClean="0"/>
              <a:t>23</a:t>
            </a:fld>
            <a:endParaRPr lang="en-US"/>
          </a:p>
        </p:txBody>
      </p:sp>
    </p:spTree>
    <p:extLst>
      <p:ext uri="{BB962C8B-B14F-4D97-AF65-F5344CB8AC3E}">
        <p14:creationId xmlns:p14="http://schemas.microsoft.com/office/powerpoint/2010/main" val="3713849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err="1">
                <a:effectLst/>
              </a:rPr>
              <a:t>Negrón</a:t>
            </a:r>
            <a:r>
              <a:rPr lang="en-US" dirty="0">
                <a:effectLst/>
              </a:rPr>
              <a:t>, J. F., McMillin, J. D., </a:t>
            </a:r>
            <a:r>
              <a:rPr lang="en-US" dirty="0" err="1">
                <a:effectLst/>
              </a:rPr>
              <a:t>Anhold</a:t>
            </a:r>
            <a:r>
              <a:rPr lang="en-US" dirty="0">
                <a:effectLst/>
              </a:rPr>
              <a:t>, J. A., &amp; Coulson, D. (2009). Bark beetle-caused mortality in a drought-affected ponderosa pine landscape in Arizona, USA. </a:t>
            </a:r>
            <a:r>
              <a:rPr lang="en-US" i="1" dirty="0">
                <a:effectLst/>
              </a:rPr>
              <a:t>Forest Ecology and Management</a:t>
            </a:r>
            <a:r>
              <a:rPr lang="en-US" dirty="0">
                <a:effectLst/>
              </a:rPr>
              <a:t>, </a:t>
            </a:r>
            <a:r>
              <a:rPr lang="en-US" i="1" dirty="0">
                <a:effectLst/>
              </a:rPr>
              <a:t>257</a:t>
            </a:r>
            <a:r>
              <a:rPr lang="en-US" dirty="0">
                <a:effectLst/>
              </a:rPr>
              <a:t>(4), 1353–1362. https://</a:t>
            </a:r>
            <a:r>
              <a:rPr lang="en-US" dirty="0" err="1">
                <a:effectLst/>
              </a:rPr>
              <a:t>doi.org</a:t>
            </a:r>
            <a:r>
              <a:rPr lang="en-US" dirty="0">
                <a:effectLst/>
              </a:rPr>
              <a:t>/10.1016/j.foreco.2008.12.002</a:t>
            </a:r>
          </a:p>
          <a:p>
            <a:pPr defTabSz="966612">
              <a:defRPr/>
            </a:pPr>
            <a:endParaRPr lang="en-US" dirty="0">
              <a:effectLst/>
            </a:endParaRPr>
          </a:p>
          <a:p>
            <a:pPr defTabSz="966612">
              <a:defRPr/>
            </a:pPr>
            <a:endParaRPr lang="en-US" dirty="0">
              <a:effectLst/>
            </a:endParaRPr>
          </a:p>
          <a:p>
            <a:pPr defTabSz="966612">
              <a:defRPr/>
            </a:pPr>
            <a:r>
              <a:rPr lang="en-US" dirty="0">
                <a:effectLst/>
              </a:rPr>
              <a:t>Fischer, M. J., Waring, K. M., Hofstetter, R. W., &amp; Kolb, T. E. (2010). Ponderosa pine characteristics associated with attack by the </a:t>
            </a:r>
            <a:r>
              <a:rPr lang="en-US" dirty="0" err="1">
                <a:effectLst/>
              </a:rPr>
              <a:t>roundheaded</a:t>
            </a:r>
            <a:r>
              <a:rPr lang="en-US" dirty="0">
                <a:effectLst/>
              </a:rPr>
              <a:t> pine beetle. </a:t>
            </a:r>
            <a:r>
              <a:rPr lang="en-US" i="1" dirty="0">
                <a:effectLst/>
              </a:rPr>
              <a:t>Forest Science</a:t>
            </a:r>
            <a:r>
              <a:rPr lang="en-US" dirty="0">
                <a:effectLst/>
              </a:rPr>
              <a:t>, </a:t>
            </a:r>
            <a:r>
              <a:rPr lang="en-US" i="1" dirty="0">
                <a:effectLst/>
              </a:rPr>
              <a:t>56</a:t>
            </a:r>
            <a:r>
              <a:rPr lang="en-US" dirty="0">
                <a:effectLst/>
              </a:rPr>
              <a:t>(5), 473–483.</a:t>
            </a:r>
          </a:p>
          <a:p>
            <a:pPr defTabSz="966612">
              <a:defRPr/>
            </a:pPr>
            <a:endParaRPr lang="en-US" dirty="0">
              <a:effectLst/>
            </a:endParaRPr>
          </a:p>
          <a:p>
            <a:pPr defTabSz="966612">
              <a:defRPr/>
            </a:pPr>
            <a:r>
              <a:rPr lang="en-US" dirty="0">
                <a:effectLst/>
              </a:rPr>
              <a:t>Negron, J. (2011). Estimating probabilities of infestation and extent of damage by the </a:t>
            </a:r>
            <a:r>
              <a:rPr lang="en-US" dirty="0" err="1">
                <a:effectLst/>
              </a:rPr>
              <a:t>roundheaded</a:t>
            </a:r>
            <a:r>
              <a:rPr lang="en-US" dirty="0">
                <a:effectLst/>
              </a:rPr>
              <a:t> pine beetle in ponderosa pine in the Sacramento Mountains, New Mexico. </a:t>
            </a:r>
            <a:r>
              <a:rPr lang="en-US" i="1" dirty="0">
                <a:effectLst/>
              </a:rPr>
              <a:t>Canadian Journal of Forest Research</a:t>
            </a:r>
            <a:r>
              <a:rPr lang="en-US" dirty="0">
                <a:effectLst/>
              </a:rPr>
              <a:t>, </a:t>
            </a:r>
            <a:r>
              <a:rPr lang="en-US" i="1" dirty="0">
                <a:effectLst/>
              </a:rPr>
              <a:t>27</a:t>
            </a:r>
            <a:r>
              <a:rPr lang="en-US" dirty="0">
                <a:effectLst/>
              </a:rPr>
              <a:t>(12), 1936–1945. https://</a:t>
            </a:r>
            <a:r>
              <a:rPr lang="en-US" dirty="0" err="1">
                <a:effectLst/>
              </a:rPr>
              <a:t>doi.org</a:t>
            </a:r>
            <a:r>
              <a:rPr lang="en-US" dirty="0">
                <a:effectLst/>
              </a:rPr>
              <a:t>/10.1139/x97-158</a:t>
            </a:r>
          </a:p>
          <a:p>
            <a:pPr defTabSz="966612">
              <a:defRPr/>
            </a:pPr>
            <a:endParaRPr lang="en-US" dirty="0">
              <a:effectLst/>
            </a:endParaRPr>
          </a:p>
          <a:p>
            <a:endParaRPr lang="en-US" dirty="0"/>
          </a:p>
          <a:p>
            <a:pPr defTabSz="966612">
              <a:defRPr/>
            </a:pPr>
            <a:r>
              <a:rPr lang="en-US" dirty="0" err="1">
                <a:effectLst/>
              </a:rPr>
              <a:t>Jeske</a:t>
            </a:r>
            <a:r>
              <a:rPr lang="en-US" dirty="0">
                <a:effectLst/>
              </a:rPr>
              <a:t>, B. (n.d.). </a:t>
            </a:r>
            <a:r>
              <a:rPr lang="en-US" i="1" dirty="0" err="1">
                <a:effectLst/>
              </a:rPr>
              <a:t>Roundheaded</a:t>
            </a:r>
            <a:r>
              <a:rPr lang="en-US" i="1" dirty="0">
                <a:effectLst/>
              </a:rPr>
              <a:t> Pine Beetle Epidemic : Coconino National Forest Flagstaff , Arizona</a:t>
            </a:r>
            <a:r>
              <a:rPr lang="en-US" dirty="0">
                <a:effectLst/>
              </a:rPr>
              <a:t>. 1–26.</a:t>
            </a:r>
          </a:p>
          <a:p>
            <a:endParaRPr lang="en-US" dirty="0"/>
          </a:p>
        </p:txBody>
      </p:sp>
      <p:sp>
        <p:nvSpPr>
          <p:cNvPr id="4" name="Slide Number Placeholder 3"/>
          <p:cNvSpPr>
            <a:spLocks noGrp="1"/>
          </p:cNvSpPr>
          <p:nvPr>
            <p:ph type="sldNum" sz="quarter" idx="5"/>
          </p:nvPr>
        </p:nvSpPr>
        <p:spPr/>
        <p:txBody>
          <a:bodyPr/>
          <a:lstStyle/>
          <a:p>
            <a:fld id="{EF6FE7D7-C103-464F-BCBD-4B75B58837C7}" type="slidenum">
              <a:rPr lang="en-US" smtClean="0"/>
              <a:t>24</a:t>
            </a:fld>
            <a:endParaRPr lang="en-US"/>
          </a:p>
        </p:txBody>
      </p:sp>
    </p:spTree>
    <p:extLst>
      <p:ext uri="{BB962C8B-B14F-4D97-AF65-F5344CB8AC3E}">
        <p14:creationId xmlns:p14="http://schemas.microsoft.com/office/powerpoint/2010/main" val="9392609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effectLst/>
              </a:rPr>
              <a:t>Fettig, C. J., Gibson, K. E., Munson, A. S., &amp; </a:t>
            </a:r>
            <a:r>
              <a:rPr lang="en-US" dirty="0" err="1">
                <a:effectLst/>
              </a:rPr>
              <a:t>Negrón</a:t>
            </a:r>
            <a:r>
              <a:rPr lang="en-US" dirty="0">
                <a:effectLst/>
              </a:rPr>
              <a:t>, J. F. (2014). Cultural practices for prevention and mitigation of mountain pine beetle infestations. </a:t>
            </a:r>
            <a:r>
              <a:rPr lang="en-US" i="1" dirty="0">
                <a:effectLst/>
              </a:rPr>
              <a:t>Forest Science</a:t>
            </a:r>
            <a:r>
              <a:rPr lang="en-US" dirty="0">
                <a:effectLst/>
              </a:rPr>
              <a:t>, </a:t>
            </a:r>
            <a:r>
              <a:rPr lang="en-US" i="1" dirty="0">
                <a:effectLst/>
              </a:rPr>
              <a:t>60</a:t>
            </a:r>
            <a:r>
              <a:rPr lang="en-US" dirty="0">
                <a:effectLst/>
              </a:rPr>
              <a:t>(3), 450–463. https://</a:t>
            </a:r>
            <a:r>
              <a:rPr lang="en-US" dirty="0" err="1">
                <a:effectLst/>
              </a:rPr>
              <a:t>doi.org</a:t>
            </a:r>
            <a:r>
              <a:rPr lang="en-US" dirty="0">
                <a:effectLst/>
              </a:rPr>
              <a:t>/10.5849/forsci.13-032</a:t>
            </a:r>
          </a:p>
          <a:p>
            <a:pPr defTabSz="966612">
              <a:defRPr/>
            </a:pPr>
            <a:endParaRPr lang="en-US" dirty="0">
              <a:effectLst/>
            </a:endParaRPr>
          </a:p>
          <a:p>
            <a:pPr defTabSz="966612">
              <a:defRPr/>
            </a:pPr>
            <a:r>
              <a:rPr lang="en-US" dirty="0">
                <a:effectLst/>
              </a:rPr>
              <a:t>Six, D. L., </a:t>
            </a:r>
            <a:r>
              <a:rPr lang="en-US" dirty="0" err="1">
                <a:effectLst/>
              </a:rPr>
              <a:t>Vergobbi</a:t>
            </a:r>
            <a:r>
              <a:rPr lang="en-US" dirty="0">
                <a:effectLst/>
              </a:rPr>
              <a:t>, C., &amp; Cutter, M. (2018). Are survivors different? Genetic-based selection of trees by mountain pine beetle during a climate change-driven outbreak in a high-elevation pine forest. </a:t>
            </a:r>
            <a:r>
              <a:rPr lang="en-US" i="1" dirty="0">
                <a:effectLst/>
              </a:rPr>
              <a:t>Frontiers in Plant Science</a:t>
            </a:r>
            <a:r>
              <a:rPr lang="en-US" dirty="0">
                <a:effectLst/>
              </a:rPr>
              <a:t>, </a:t>
            </a:r>
            <a:r>
              <a:rPr lang="en-US" i="1" dirty="0">
                <a:effectLst/>
              </a:rPr>
              <a:t>9</a:t>
            </a:r>
            <a:r>
              <a:rPr lang="en-US" dirty="0">
                <a:effectLst/>
              </a:rPr>
              <a:t>(July), 1–11. https://</a:t>
            </a:r>
            <a:r>
              <a:rPr lang="en-US" dirty="0" err="1">
                <a:effectLst/>
              </a:rPr>
              <a:t>doi.org</a:t>
            </a:r>
            <a:r>
              <a:rPr lang="en-US" dirty="0">
                <a:effectLst/>
              </a:rPr>
              <a:t>/10.3389/fpls.2018.00993</a:t>
            </a:r>
          </a:p>
          <a:p>
            <a:pPr defTabSz="966612">
              <a:defRPr/>
            </a:pPr>
            <a:endParaRPr lang="en-US" dirty="0">
              <a:effectLst/>
            </a:endParaRPr>
          </a:p>
          <a:p>
            <a:pPr defTabSz="966612">
              <a:defRPr/>
            </a:pPr>
            <a:r>
              <a:rPr lang="en-US" dirty="0" err="1">
                <a:effectLst/>
              </a:rPr>
              <a:t>Negrón</a:t>
            </a:r>
            <a:r>
              <a:rPr lang="en-US" dirty="0">
                <a:effectLst/>
              </a:rPr>
              <a:t>, J. F. (2020). Within-stand distribution of tree mortality caused by mountain pine beetle, </a:t>
            </a:r>
            <a:r>
              <a:rPr lang="en-US" dirty="0" err="1">
                <a:effectLst/>
              </a:rPr>
              <a:t>Dendroctonus</a:t>
            </a:r>
            <a:r>
              <a:rPr lang="en-US" dirty="0">
                <a:effectLst/>
              </a:rPr>
              <a:t> </a:t>
            </a:r>
            <a:r>
              <a:rPr lang="en-US" dirty="0" err="1">
                <a:effectLst/>
              </a:rPr>
              <a:t>ponderosae</a:t>
            </a:r>
            <a:r>
              <a:rPr lang="en-US" dirty="0">
                <a:effectLst/>
              </a:rPr>
              <a:t> </a:t>
            </a:r>
            <a:r>
              <a:rPr lang="en-US" dirty="0" err="1">
                <a:effectLst/>
              </a:rPr>
              <a:t>hopkins</a:t>
            </a:r>
            <a:r>
              <a:rPr lang="en-US" dirty="0">
                <a:effectLst/>
              </a:rPr>
              <a:t>. </a:t>
            </a:r>
            <a:r>
              <a:rPr lang="en-US" i="1" dirty="0">
                <a:effectLst/>
              </a:rPr>
              <a:t>Insects</a:t>
            </a:r>
            <a:r>
              <a:rPr lang="en-US" dirty="0">
                <a:effectLst/>
              </a:rPr>
              <a:t>, </a:t>
            </a:r>
            <a:r>
              <a:rPr lang="en-US" i="1" dirty="0">
                <a:effectLst/>
              </a:rPr>
              <a:t>11</a:t>
            </a:r>
            <a:r>
              <a:rPr lang="en-US" dirty="0">
                <a:effectLst/>
              </a:rPr>
              <a:t>(2). https://</a:t>
            </a:r>
            <a:r>
              <a:rPr lang="en-US" dirty="0" err="1">
                <a:effectLst/>
              </a:rPr>
              <a:t>doi.org</a:t>
            </a:r>
            <a:r>
              <a:rPr lang="en-US" dirty="0">
                <a:effectLst/>
              </a:rPr>
              <a:t>/10.3390/insects11020112</a:t>
            </a:r>
          </a:p>
          <a:p>
            <a:endParaRPr lang="en-US" dirty="0"/>
          </a:p>
        </p:txBody>
      </p:sp>
      <p:sp>
        <p:nvSpPr>
          <p:cNvPr id="4" name="Slide Number Placeholder 3"/>
          <p:cNvSpPr>
            <a:spLocks noGrp="1"/>
          </p:cNvSpPr>
          <p:nvPr>
            <p:ph type="sldNum" sz="quarter" idx="5"/>
          </p:nvPr>
        </p:nvSpPr>
        <p:spPr/>
        <p:txBody>
          <a:bodyPr/>
          <a:lstStyle/>
          <a:p>
            <a:fld id="{EF6FE7D7-C103-464F-BCBD-4B75B58837C7}" type="slidenum">
              <a:rPr lang="en-US" smtClean="0"/>
              <a:t>25</a:t>
            </a:fld>
            <a:endParaRPr lang="en-US"/>
          </a:p>
        </p:txBody>
      </p:sp>
    </p:spTree>
    <p:extLst>
      <p:ext uri="{BB962C8B-B14F-4D97-AF65-F5344CB8AC3E}">
        <p14:creationId xmlns:p14="http://schemas.microsoft.com/office/powerpoint/2010/main" val="28431278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err="1">
                <a:effectLst/>
              </a:rPr>
              <a:t>Fulé</a:t>
            </a:r>
            <a:r>
              <a:rPr lang="en-US" dirty="0">
                <a:effectLst/>
              </a:rPr>
              <a:t>, P. Z., </a:t>
            </a:r>
            <a:r>
              <a:rPr lang="en-US" dirty="0" err="1">
                <a:effectLst/>
              </a:rPr>
              <a:t>Korb</a:t>
            </a:r>
            <a:r>
              <a:rPr lang="en-US" dirty="0">
                <a:effectLst/>
              </a:rPr>
              <a:t>, J. E., &amp; Wu, R. (2009). Changes in forest structure of a mixed conifer forest, southwestern Colorado, USA. </a:t>
            </a:r>
            <a:r>
              <a:rPr lang="en-US" i="1" dirty="0">
                <a:effectLst/>
              </a:rPr>
              <a:t>Forest Ecology and Management</a:t>
            </a:r>
            <a:r>
              <a:rPr lang="en-US" dirty="0">
                <a:effectLst/>
              </a:rPr>
              <a:t>, </a:t>
            </a:r>
            <a:r>
              <a:rPr lang="en-US" i="1" dirty="0">
                <a:effectLst/>
              </a:rPr>
              <a:t>258</a:t>
            </a:r>
            <a:r>
              <a:rPr lang="en-US" dirty="0">
                <a:effectLst/>
              </a:rPr>
              <a:t>(7), 1200–1210. https://</a:t>
            </a:r>
            <a:r>
              <a:rPr lang="en-US" dirty="0" err="1">
                <a:effectLst/>
              </a:rPr>
              <a:t>doi.org</a:t>
            </a:r>
            <a:r>
              <a:rPr lang="en-US" dirty="0">
                <a:effectLst/>
              </a:rPr>
              <a:t>/10.1016/j.foreco.2009.06.015</a:t>
            </a:r>
          </a:p>
          <a:p>
            <a:endParaRPr lang="en-US" dirty="0"/>
          </a:p>
          <a:p>
            <a:pPr defTabSz="966612">
              <a:defRPr/>
            </a:pPr>
            <a:r>
              <a:rPr lang="en-US" dirty="0">
                <a:effectLst/>
              </a:rPr>
              <a:t>Baker, W. L (2020). Variable forest structure and fire reconstruction across historical ponderosa pine and mixed conifer landscapes of the San Juan Mountains, Colorado. </a:t>
            </a:r>
            <a:r>
              <a:rPr lang="en-US" i="1" dirty="0">
                <a:effectLst/>
              </a:rPr>
              <a:t>Land</a:t>
            </a:r>
            <a:r>
              <a:rPr lang="en-US" dirty="0">
                <a:effectLst/>
              </a:rPr>
              <a:t>, </a:t>
            </a:r>
            <a:r>
              <a:rPr lang="en-US" i="1" dirty="0">
                <a:effectLst/>
              </a:rPr>
              <a:t>9</a:t>
            </a:r>
            <a:r>
              <a:rPr lang="en-US" dirty="0">
                <a:effectLst/>
              </a:rPr>
              <a:t>(3), 1–35. https://</a:t>
            </a:r>
            <a:r>
              <a:rPr lang="en-US" dirty="0" err="1">
                <a:effectLst/>
              </a:rPr>
              <a:t>doi</a:t>
            </a:r>
            <a:r>
              <a:rPr lang="en-US" dirty="0">
                <a:effectLst/>
              </a:rPr>
              <a:t>/10.3390/land90100003</a:t>
            </a:r>
          </a:p>
          <a:p>
            <a:endParaRPr lang="en-US" dirty="0"/>
          </a:p>
        </p:txBody>
      </p:sp>
      <p:sp>
        <p:nvSpPr>
          <p:cNvPr id="4" name="Slide Number Placeholder 3"/>
          <p:cNvSpPr>
            <a:spLocks noGrp="1"/>
          </p:cNvSpPr>
          <p:nvPr>
            <p:ph type="sldNum" sz="quarter" idx="5"/>
          </p:nvPr>
        </p:nvSpPr>
        <p:spPr/>
        <p:txBody>
          <a:bodyPr/>
          <a:lstStyle/>
          <a:p>
            <a:fld id="{EF6FE7D7-C103-464F-BCBD-4B75B58837C7}" type="slidenum">
              <a:rPr lang="en-US" smtClean="0"/>
              <a:t>26</a:t>
            </a:fld>
            <a:endParaRPr lang="en-US"/>
          </a:p>
        </p:txBody>
      </p:sp>
    </p:spTree>
    <p:extLst>
      <p:ext uri="{BB962C8B-B14F-4D97-AF65-F5344CB8AC3E}">
        <p14:creationId xmlns:p14="http://schemas.microsoft.com/office/powerpoint/2010/main" val="11853405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27</a:t>
            </a:fld>
            <a:endParaRPr lang="en-US"/>
          </a:p>
        </p:txBody>
      </p:sp>
    </p:spTree>
    <p:extLst>
      <p:ext uri="{BB962C8B-B14F-4D97-AF65-F5344CB8AC3E}">
        <p14:creationId xmlns:p14="http://schemas.microsoft.com/office/powerpoint/2010/main" val="19340089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err="1">
                <a:effectLst/>
              </a:rPr>
              <a:t>Bottero</a:t>
            </a:r>
            <a:r>
              <a:rPr lang="en-US" dirty="0">
                <a:effectLst/>
              </a:rPr>
              <a:t>, A., D’Amato, A. W., </a:t>
            </a:r>
            <a:r>
              <a:rPr lang="en-US" dirty="0" err="1">
                <a:effectLst/>
              </a:rPr>
              <a:t>Palik</a:t>
            </a:r>
            <a:r>
              <a:rPr lang="en-US" dirty="0">
                <a:effectLst/>
              </a:rPr>
              <a:t>, B. J., Bradford, J. B., </a:t>
            </a:r>
            <a:r>
              <a:rPr lang="en-US" dirty="0" err="1">
                <a:effectLst/>
              </a:rPr>
              <a:t>Fraver</a:t>
            </a:r>
            <a:r>
              <a:rPr lang="en-US" dirty="0">
                <a:effectLst/>
              </a:rPr>
              <a:t>, S., Battaglia, M. A., &amp; </a:t>
            </a:r>
            <a:r>
              <a:rPr lang="en-US" dirty="0" err="1">
                <a:effectLst/>
              </a:rPr>
              <a:t>Asherin</a:t>
            </a:r>
            <a:r>
              <a:rPr lang="en-US" dirty="0">
                <a:effectLst/>
              </a:rPr>
              <a:t>, L. A. (2017). Density-dependent vulnerability of forest ecosystems to drought. </a:t>
            </a:r>
            <a:r>
              <a:rPr lang="en-US" i="1" dirty="0">
                <a:effectLst/>
              </a:rPr>
              <a:t>Journal of Applied Ecology</a:t>
            </a:r>
            <a:r>
              <a:rPr lang="en-US" dirty="0">
                <a:effectLst/>
              </a:rPr>
              <a:t>, </a:t>
            </a:r>
            <a:r>
              <a:rPr lang="en-US" i="1" dirty="0">
                <a:effectLst/>
              </a:rPr>
              <a:t>54</a:t>
            </a:r>
            <a:r>
              <a:rPr lang="en-US" dirty="0">
                <a:effectLst/>
              </a:rPr>
              <a:t>(6), 1605–1614. https://</a:t>
            </a:r>
            <a:r>
              <a:rPr lang="en-US" dirty="0" err="1">
                <a:effectLst/>
              </a:rPr>
              <a:t>doi.org</a:t>
            </a:r>
            <a:r>
              <a:rPr lang="en-US" dirty="0">
                <a:effectLst/>
              </a:rPr>
              <a:t>/10.1111/1365-2664.12847</a:t>
            </a:r>
          </a:p>
          <a:p>
            <a:pPr defTabSz="966612">
              <a:defRPr/>
            </a:pPr>
            <a:endParaRPr lang="en-US" dirty="0">
              <a:effectLst/>
            </a:endParaRPr>
          </a:p>
          <a:p>
            <a:pPr defTabSz="966612">
              <a:defRPr/>
            </a:pPr>
            <a:r>
              <a:rPr lang="en-US" dirty="0">
                <a:effectLst/>
              </a:rPr>
              <a:t>Kolb, T. E., Grady, K. C., </a:t>
            </a:r>
            <a:r>
              <a:rPr lang="en-US" dirty="0" err="1">
                <a:effectLst/>
              </a:rPr>
              <a:t>McEttrick</a:t>
            </a:r>
            <a:r>
              <a:rPr lang="en-US" dirty="0">
                <a:effectLst/>
              </a:rPr>
              <a:t>, M. P., &amp; Herrero, A. (2016). Local-Scale Drought Adaptation of Ponderosa Pine Seedlings at Habitat Ecotones. </a:t>
            </a:r>
            <a:r>
              <a:rPr lang="en-US" i="1" dirty="0">
                <a:effectLst/>
              </a:rPr>
              <a:t>Forest Science</a:t>
            </a:r>
            <a:r>
              <a:rPr lang="en-US" dirty="0">
                <a:effectLst/>
              </a:rPr>
              <a:t>, </a:t>
            </a:r>
            <a:r>
              <a:rPr lang="en-US" i="1" dirty="0">
                <a:effectLst/>
              </a:rPr>
              <a:t>62</a:t>
            </a:r>
            <a:r>
              <a:rPr lang="en-US" dirty="0">
                <a:effectLst/>
              </a:rPr>
              <a:t>(6), 641–651. https://</a:t>
            </a:r>
            <a:r>
              <a:rPr lang="en-US" dirty="0" err="1">
                <a:effectLst/>
              </a:rPr>
              <a:t>doi.org</a:t>
            </a:r>
            <a:r>
              <a:rPr lang="en-US" dirty="0">
                <a:effectLst/>
              </a:rPr>
              <a:t>/10.5849/forsci.16-049</a:t>
            </a:r>
          </a:p>
          <a:p>
            <a:pPr defTabSz="966612">
              <a:defRPr/>
            </a:pPr>
            <a:endParaRPr lang="en-US" dirty="0">
              <a:effectLst/>
            </a:endParaRPr>
          </a:p>
          <a:p>
            <a:pPr defTabSz="966612">
              <a:defRPr/>
            </a:pPr>
            <a:r>
              <a:rPr lang="en-US" dirty="0">
                <a:effectLst/>
              </a:rPr>
              <a:t>Rodman, K. C., Veblen, T. T., Battaglia, M. A., Chambers, M. E., </a:t>
            </a:r>
            <a:r>
              <a:rPr lang="en-US" dirty="0" err="1">
                <a:effectLst/>
              </a:rPr>
              <a:t>Fornwalt</a:t>
            </a:r>
            <a:r>
              <a:rPr lang="en-US" dirty="0">
                <a:effectLst/>
              </a:rPr>
              <a:t>, P. J., Holden, Z. A., Kolb, T. E., </a:t>
            </a:r>
            <a:r>
              <a:rPr lang="en-US" dirty="0" err="1">
                <a:effectLst/>
              </a:rPr>
              <a:t>Ouzts</a:t>
            </a:r>
            <a:r>
              <a:rPr lang="en-US" dirty="0">
                <a:effectLst/>
              </a:rPr>
              <a:t>, J. R., &amp; Rother, M. T. (2020). A changing climate is snuffing out post-fire recovery in montane forests. </a:t>
            </a:r>
            <a:r>
              <a:rPr lang="en-US" i="1" dirty="0">
                <a:effectLst/>
              </a:rPr>
              <a:t>Global Ecology and Biogeography</a:t>
            </a:r>
            <a:r>
              <a:rPr lang="en-US" dirty="0">
                <a:effectLst/>
              </a:rPr>
              <a:t>, </a:t>
            </a:r>
            <a:r>
              <a:rPr lang="en-US" i="1" dirty="0">
                <a:effectLst/>
              </a:rPr>
              <a:t>August</a:t>
            </a:r>
            <a:r>
              <a:rPr lang="en-US" dirty="0">
                <a:effectLst/>
              </a:rPr>
              <a:t>. https://</a:t>
            </a:r>
            <a:r>
              <a:rPr lang="en-US" dirty="0" err="1">
                <a:effectLst/>
              </a:rPr>
              <a:t>doi.org</a:t>
            </a:r>
            <a:r>
              <a:rPr lang="en-US" dirty="0">
                <a:effectLst/>
              </a:rPr>
              <a:t>/10.1111/geb.13174</a:t>
            </a:r>
          </a:p>
          <a:p>
            <a:pPr defTabSz="966612">
              <a:defRPr/>
            </a:pPr>
            <a:endParaRPr lang="en-US" dirty="0">
              <a:effectLst/>
            </a:endParaRPr>
          </a:p>
          <a:p>
            <a:pPr defTabSz="966612">
              <a:defRPr/>
            </a:pPr>
            <a:r>
              <a:rPr lang="en-US" dirty="0">
                <a:effectLst/>
              </a:rPr>
              <a:t>Rodman, K. C., Veblen, T. T., Chapman, T. B., Rother, M. T., </a:t>
            </a:r>
            <a:r>
              <a:rPr lang="en-US" dirty="0" err="1">
                <a:effectLst/>
              </a:rPr>
              <a:t>Wion</a:t>
            </a:r>
            <a:r>
              <a:rPr lang="en-US" dirty="0">
                <a:effectLst/>
              </a:rPr>
              <a:t>, A. P., &amp; Redmond, M. D. (2020). Limitations to recovery following wildfire in dry forests of southern Colorado and northern New Mexico, USA. </a:t>
            </a:r>
            <a:r>
              <a:rPr lang="en-US" i="1" dirty="0">
                <a:effectLst/>
              </a:rPr>
              <a:t>Ecological Applications</a:t>
            </a:r>
            <a:r>
              <a:rPr lang="en-US" dirty="0">
                <a:effectLst/>
              </a:rPr>
              <a:t>, </a:t>
            </a:r>
            <a:r>
              <a:rPr lang="en-US" i="1" dirty="0">
                <a:effectLst/>
              </a:rPr>
              <a:t>30</a:t>
            </a:r>
            <a:r>
              <a:rPr lang="en-US" dirty="0">
                <a:effectLst/>
              </a:rPr>
              <a:t>(1), 1–20. https://</a:t>
            </a:r>
            <a:r>
              <a:rPr lang="en-US" dirty="0" err="1">
                <a:effectLst/>
              </a:rPr>
              <a:t>doi.org</a:t>
            </a:r>
            <a:r>
              <a:rPr lang="en-US" dirty="0">
                <a:effectLst/>
              </a:rPr>
              <a:t>/10.1002/eap.2001</a:t>
            </a:r>
          </a:p>
          <a:p>
            <a:pPr defTabSz="966612">
              <a:defRPr/>
            </a:pPr>
            <a:endParaRPr lang="en-US" dirty="0">
              <a:effectLst/>
            </a:endParaRPr>
          </a:p>
          <a:p>
            <a:pPr defTabSz="966612">
              <a:defRPr/>
            </a:pPr>
            <a:endParaRPr lang="en-US" dirty="0">
              <a:effectLst/>
            </a:endParaRPr>
          </a:p>
          <a:p>
            <a:pPr defTabSz="966612">
              <a:defRPr/>
            </a:pP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EF6FE7D7-C103-464F-BCBD-4B75B58837C7}" type="slidenum">
              <a:rPr lang="en-US" smtClean="0"/>
              <a:t>28</a:t>
            </a:fld>
            <a:endParaRPr lang="en-US"/>
          </a:p>
        </p:txBody>
      </p:sp>
    </p:spTree>
    <p:extLst>
      <p:ext uri="{BB962C8B-B14F-4D97-AF65-F5344CB8AC3E}">
        <p14:creationId xmlns:p14="http://schemas.microsoft.com/office/powerpoint/2010/main" val="24249924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29</a:t>
            </a:fld>
            <a:endParaRPr lang="en-US"/>
          </a:p>
        </p:txBody>
      </p:sp>
    </p:spTree>
    <p:extLst>
      <p:ext uri="{BB962C8B-B14F-4D97-AF65-F5344CB8AC3E}">
        <p14:creationId xmlns:p14="http://schemas.microsoft.com/office/powerpoint/2010/main" val="848903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Lone Pine is a large EA with many elements</a:t>
            </a:r>
          </a:p>
        </p:txBody>
      </p:sp>
      <p:sp>
        <p:nvSpPr>
          <p:cNvPr id="4" name="Slide Number Placeholder 3"/>
          <p:cNvSpPr>
            <a:spLocks noGrp="1"/>
          </p:cNvSpPr>
          <p:nvPr>
            <p:ph type="sldNum" sz="quarter" idx="5"/>
          </p:nvPr>
        </p:nvSpPr>
        <p:spPr/>
        <p:txBody>
          <a:bodyPr/>
          <a:lstStyle/>
          <a:p>
            <a:fld id="{EF6FE7D7-C103-464F-BCBD-4B75B58837C7}" type="slidenum">
              <a:rPr lang="en-US" smtClean="0"/>
              <a:t>3</a:t>
            </a:fld>
            <a:endParaRPr lang="en-US"/>
          </a:p>
        </p:txBody>
      </p:sp>
    </p:spTree>
    <p:extLst>
      <p:ext uri="{BB962C8B-B14F-4D97-AF65-F5344CB8AC3E}">
        <p14:creationId xmlns:p14="http://schemas.microsoft.com/office/powerpoint/2010/main" val="8476234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30</a:t>
            </a:fld>
            <a:endParaRPr lang="en-US"/>
          </a:p>
        </p:txBody>
      </p:sp>
    </p:spTree>
    <p:extLst>
      <p:ext uri="{BB962C8B-B14F-4D97-AF65-F5344CB8AC3E}">
        <p14:creationId xmlns:p14="http://schemas.microsoft.com/office/powerpoint/2010/main" val="32539893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Beetle evidence was recorded for all trees</a:t>
            </a:r>
          </a:p>
        </p:txBody>
      </p:sp>
      <p:sp>
        <p:nvSpPr>
          <p:cNvPr id="4" name="Slide Number Placeholder 3"/>
          <p:cNvSpPr>
            <a:spLocks noGrp="1"/>
          </p:cNvSpPr>
          <p:nvPr>
            <p:ph type="sldNum" sz="quarter" idx="5"/>
          </p:nvPr>
        </p:nvSpPr>
        <p:spPr/>
        <p:txBody>
          <a:bodyPr/>
          <a:lstStyle/>
          <a:p>
            <a:fld id="{EF6FE7D7-C103-464F-BCBD-4B75B58837C7}" type="slidenum">
              <a:rPr lang="en-US" smtClean="0"/>
              <a:t>31</a:t>
            </a:fld>
            <a:endParaRPr lang="en-US"/>
          </a:p>
        </p:txBody>
      </p:sp>
    </p:spTree>
    <p:extLst>
      <p:ext uri="{BB962C8B-B14F-4D97-AF65-F5344CB8AC3E}">
        <p14:creationId xmlns:p14="http://schemas.microsoft.com/office/powerpoint/2010/main" val="5913860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32</a:t>
            </a:fld>
            <a:endParaRPr lang="en-US"/>
          </a:p>
        </p:txBody>
      </p:sp>
    </p:spTree>
    <p:extLst>
      <p:ext uri="{BB962C8B-B14F-4D97-AF65-F5344CB8AC3E}">
        <p14:creationId xmlns:p14="http://schemas.microsoft.com/office/powerpoint/2010/main" val="15721916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33</a:t>
            </a:fld>
            <a:endParaRPr lang="en-US"/>
          </a:p>
        </p:txBody>
      </p:sp>
    </p:spTree>
    <p:extLst>
      <p:ext uri="{BB962C8B-B14F-4D97-AF65-F5344CB8AC3E}">
        <p14:creationId xmlns:p14="http://schemas.microsoft.com/office/powerpoint/2010/main" val="11931522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34</a:t>
            </a:fld>
            <a:endParaRPr lang="en-US"/>
          </a:p>
        </p:txBody>
      </p:sp>
    </p:spTree>
    <p:extLst>
      <p:ext uri="{BB962C8B-B14F-4D97-AF65-F5344CB8AC3E}">
        <p14:creationId xmlns:p14="http://schemas.microsoft.com/office/powerpoint/2010/main" val="14054193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35</a:t>
            </a:fld>
            <a:endParaRPr lang="en-US"/>
          </a:p>
        </p:txBody>
      </p:sp>
    </p:spTree>
    <p:extLst>
      <p:ext uri="{BB962C8B-B14F-4D97-AF65-F5344CB8AC3E}">
        <p14:creationId xmlns:p14="http://schemas.microsoft.com/office/powerpoint/2010/main" val="19046844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36</a:t>
            </a:fld>
            <a:endParaRPr lang="en-US"/>
          </a:p>
        </p:txBody>
      </p:sp>
    </p:spTree>
    <p:extLst>
      <p:ext uri="{BB962C8B-B14F-4D97-AF65-F5344CB8AC3E}">
        <p14:creationId xmlns:p14="http://schemas.microsoft.com/office/powerpoint/2010/main" val="34587837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37</a:t>
            </a:fld>
            <a:endParaRPr lang="en-US"/>
          </a:p>
        </p:txBody>
      </p:sp>
    </p:spTree>
    <p:extLst>
      <p:ext uri="{BB962C8B-B14F-4D97-AF65-F5344CB8AC3E}">
        <p14:creationId xmlns:p14="http://schemas.microsoft.com/office/powerpoint/2010/main" val="18507526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38</a:t>
            </a:fld>
            <a:endParaRPr lang="en-US"/>
          </a:p>
        </p:txBody>
      </p:sp>
    </p:spTree>
    <p:extLst>
      <p:ext uri="{BB962C8B-B14F-4D97-AF65-F5344CB8AC3E}">
        <p14:creationId xmlns:p14="http://schemas.microsoft.com/office/powerpoint/2010/main" val="4112716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39</a:t>
            </a:fld>
            <a:endParaRPr lang="en-US"/>
          </a:p>
        </p:txBody>
      </p:sp>
    </p:spTree>
    <p:extLst>
      <p:ext uri="{BB962C8B-B14F-4D97-AF65-F5344CB8AC3E}">
        <p14:creationId xmlns:p14="http://schemas.microsoft.com/office/powerpoint/2010/main" val="2728830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Soil depth is also very variable based on a variety of factors including soil rooting depth which varies based on the presence of a hardpan that sometimes approaches the surface. </a:t>
            </a:r>
          </a:p>
        </p:txBody>
      </p:sp>
      <p:sp>
        <p:nvSpPr>
          <p:cNvPr id="4" name="Slide Number Placeholder 3"/>
          <p:cNvSpPr>
            <a:spLocks noGrp="1"/>
          </p:cNvSpPr>
          <p:nvPr>
            <p:ph type="sldNum" sz="quarter" idx="5"/>
          </p:nvPr>
        </p:nvSpPr>
        <p:spPr/>
        <p:txBody>
          <a:bodyPr/>
          <a:lstStyle/>
          <a:p>
            <a:fld id="{EF6FE7D7-C103-464F-BCBD-4B75B58837C7}" type="slidenum">
              <a:rPr lang="en-US" smtClean="0"/>
              <a:t>4</a:t>
            </a:fld>
            <a:endParaRPr lang="en-US"/>
          </a:p>
        </p:txBody>
      </p:sp>
    </p:spTree>
    <p:extLst>
      <p:ext uri="{BB962C8B-B14F-4D97-AF65-F5344CB8AC3E}">
        <p14:creationId xmlns:p14="http://schemas.microsoft.com/office/powerpoint/2010/main" val="26403315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40</a:t>
            </a:fld>
            <a:endParaRPr lang="en-US"/>
          </a:p>
        </p:txBody>
      </p:sp>
    </p:spTree>
    <p:extLst>
      <p:ext uri="{BB962C8B-B14F-4D97-AF65-F5344CB8AC3E}">
        <p14:creationId xmlns:p14="http://schemas.microsoft.com/office/powerpoint/2010/main" val="38614335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41</a:t>
            </a:fld>
            <a:endParaRPr lang="en-US"/>
          </a:p>
        </p:txBody>
      </p:sp>
    </p:spTree>
    <p:extLst>
      <p:ext uri="{BB962C8B-B14F-4D97-AF65-F5344CB8AC3E}">
        <p14:creationId xmlns:p14="http://schemas.microsoft.com/office/powerpoint/2010/main" val="12955500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42</a:t>
            </a:fld>
            <a:endParaRPr lang="en-US"/>
          </a:p>
        </p:txBody>
      </p:sp>
    </p:spTree>
    <p:extLst>
      <p:ext uri="{BB962C8B-B14F-4D97-AF65-F5344CB8AC3E}">
        <p14:creationId xmlns:p14="http://schemas.microsoft.com/office/powerpoint/2010/main" val="15832603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control units where no treatment will be done on Lone Pine. They each represent some unique reality. BEST has the most representative control</a:t>
            </a:r>
          </a:p>
        </p:txBody>
      </p:sp>
      <p:sp>
        <p:nvSpPr>
          <p:cNvPr id="4" name="Slide Number Placeholder 3"/>
          <p:cNvSpPr>
            <a:spLocks noGrp="1"/>
          </p:cNvSpPr>
          <p:nvPr>
            <p:ph type="sldNum" sz="quarter" idx="5"/>
          </p:nvPr>
        </p:nvSpPr>
        <p:spPr/>
        <p:txBody>
          <a:bodyPr/>
          <a:lstStyle/>
          <a:p>
            <a:fld id="{EF6FE7D7-C103-464F-BCBD-4B75B58837C7}" type="slidenum">
              <a:rPr lang="en-US" smtClean="0"/>
              <a:t>43</a:t>
            </a:fld>
            <a:endParaRPr lang="en-US"/>
          </a:p>
        </p:txBody>
      </p:sp>
    </p:spTree>
    <p:extLst>
      <p:ext uri="{BB962C8B-B14F-4D97-AF65-F5344CB8AC3E}">
        <p14:creationId xmlns:p14="http://schemas.microsoft.com/office/powerpoint/2010/main" val="39447973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these controls is highly variable in terms of stand structure</a:t>
            </a:r>
          </a:p>
        </p:txBody>
      </p:sp>
      <p:sp>
        <p:nvSpPr>
          <p:cNvPr id="4" name="Slide Number Placeholder 3"/>
          <p:cNvSpPr>
            <a:spLocks noGrp="1"/>
          </p:cNvSpPr>
          <p:nvPr>
            <p:ph type="sldNum" sz="quarter" idx="5"/>
          </p:nvPr>
        </p:nvSpPr>
        <p:spPr/>
        <p:txBody>
          <a:bodyPr/>
          <a:lstStyle/>
          <a:p>
            <a:fld id="{EF6FE7D7-C103-464F-BCBD-4B75B58837C7}" type="slidenum">
              <a:rPr lang="en-US" smtClean="0"/>
              <a:t>44</a:t>
            </a:fld>
            <a:endParaRPr lang="en-US"/>
          </a:p>
        </p:txBody>
      </p:sp>
    </p:spTree>
    <p:extLst>
      <p:ext uri="{BB962C8B-B14F-4D97-AF65-F5344CB8AC3E}">
        <p14:creationId xmlns:p14="http://schemas.microsoft.com/office/powerpoint/2010/main" val="30968313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Environmental gradients drive patterns in stand conditions in diverse ways. There are numerous interacting gradients on the Lone Pine Landscape. </a:t>
            </a:r>
          </a:p>
        </p:txBody>
      </p:sp>
      <p:sp>
        <p:nvSpPr>
          <p:cNvPr id="4" name="Slide Number Placeholder 3"/>
          <p:cNvSpPr>
            <a:spLocks noGrp="1"/>
          </p:cNvSpPr>
          <p:nvPr>
            <p:ph type="sldNum" sz="quarter" idx="5"/>
          </p:nvPr>
        </p:nvSpPr>
        <p:spPr/>
        <p:txBody>
          <a:bodyPr/>
          <a:lstStyle/>
          <a:p>
            <a:fld id="{EF6FE7D7-C103-464F-BCBD-4B75B58837C7}" type="slidenum">
              <a:rPr lang="en-US" smtClean="0"/>
              <a:t>45</a:t>
            </a:fld>
            <a:endParaRPr lang="en-US"/>
          </a:p>
        </p:txBody>
      </p:sp>
    </p:spTree>
    <p:extLst>
      <p:ext uri="{BB962C8B-B14F-4D97-AF65-F5344CB8AC3E}">
        <p14:creationId xmlns:p14="http://schemas.microsoft.com/office/powerpoint/2010/main" val="20599590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46</a:t>
            </a:fld>
            <a:endParaRPr lang="en-US"/>
          </a:p>
        </p:txBody>
      </p:sp>
    </p:spTree>
    <p:extLst>
      <p:ext uri="{BB962C8B-B14F-4D97-AF65-F5344CB8AC3E}">
        <p14:creationId xmlns:p14="http://schemas.microsoft.com/office/powerpoint/2010/main" val="5279052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6FE7D7-C103-464F-BCBD-4B75B58837C7}" type="slidenum">
              <a:rPr lang="en-US" smtClean="0"/>
              <a:t>47</a:t>
            </a:fld>
            <a:endParaRPr lang="en-US"/>
          </a:p>
        </p:txBody>
      </p:sp>
    </p:spTree>
    <p:extLst>
      <p:ext uri="{BB962C8B-B14F-4D97-AF65-F5344CB8AC3E}">
        <p14:creationId xmlns:p14="http://schemas.microsoft.com/office/powerpoint/2010/main" val="31097904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48</a:t>
            </a:fld>
            <a:endParaRPr lang="en-US"/>
          </a:p>
        </p:txBody>
      </p:sp>
    </p:spTree>
    <p:extLst>
      <p:ext uri="{BB962C8B-B14F-4D97-AF65-F5344CB8AC3E}">
        <p14:creationId xmlns:p14="http://schemas.microsoft.com/office/powerpoint/2010/main" val="17554112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49</a:t>
            </a:fld>
            <a:endParaRPr lang="en-US"/>
          </a:p>
        </p:txBody>
      </p:sp>
    </p:spTree>
    <p:extLst>
      <p:ext uri="{BB962C8B-B14F-4D97-AF65-F5344CB8AC3E}">
        <p14:creationId xmlns:p14="http://schemas.microsoft.com/office/powerpoint/2010/main" val="4129743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details on the legacy of land management on Lone Pine contact David Casey or Bruce Short</a:t>
            </a:r>
          </a:p>
        </p:txBody>
      </p:sp>
      <p:sp>
        <p:nvSpPr>
          <p:cNvPr id="4" name="Slide Number Placeholder 3"/>
          <p:cNvSpPr>
            <a:spLocks noGrp="1"/>
          </p:cNvSpPr>
          <p:nvPr>
            <p:ph type="sldNum" sz="quarter" idx="5"/>
          </p:nvPr>
        </p:nvSpPr>
        <p:spPr/>
        <p:txBody>
          <a:bodyPr/>
          <a:lstStyle/>
          <a:p>
            <a:fld id="{EF6FE7D7-C103-464F-BCBD-4B75B58837C7}" type="slidenum">
              <a:rPr lang="en-US" smtClean="0"/>
              <a:t>5</a:t>
            </a:fld>
            <a:endParaRPr lang="en-US"/>
          </a:p>
        </p:txBody>
      </p:sp>
    </p:spTree>
    <p:extLst>
      <p:ext uri="{BB962C8B-B14F-4D97-AF65-F5344CB8AC3E}">
        <p14:creationId xmlns:p14="http://schemas.microsoft.com/office/powerpoint/2010/main" val="34256247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6FE7D7-C103-464F-BCBD-4B75B58837C7}" type="slidenum">
              <a:rPr lang="en-US" smtClean="0"/>
              <a:t>50</a:t>
            </a:fld>
            <a:endParaRPr lang="en-US"/>
          </a:p>
        </p:txBody>
      </p:sp>
    </p:spTree>
    <p:extLst>
      <p:ext uri="{BB962C8B-B14F-4D97-AF65-F5344CB8AC3E}">
        <p14:creationId xmlns:p14="http://schemas.microsoft.com/office/powerpoint/2010/main" val="16403031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51</a:t>
            </a:fld>
            <a:endParaRPr lang="en-US"/>
          </a:p>
        </p:txBody>
      </p:sp>
    </p:spTree>
    <p:extLst>
      <p:ext uri="{BB962C8B-B14F-4D97-AF65-F5344CB8AC3E}">
        <p14:creationId xmlns:p14="http://schemas.microsoft.com/office/powerpoint/2010/main" val="39903723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52</a:t>
            </a:fld>
            <a:endParaRPr lang="en-US"/>
          </a:p>
        </p:txBody>
      </p:sp>
    </p:spTree>
    <p:extLst>
      <p:ext uri="{BB962C8B-B14F-4D97-AF65-F5344CB8AC3E}">
        <p14:creationId xmlns:p14="http://schemas.microsoft.com/office/powerpoint/2010/main" val="5402358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53</a:t>
            </a:fld>
            <a:endParaRPr lang="en-US"/>
          </a:p>
        </p:txBody>
      </p:sp>
    </p:spTree>
    <p:extLst>
      <p:ext uri="{BB962C8B-B14F-4D97-AF65-F5344CB8AC3E}">
        <p14:creationId xmlns:p14="http://schemas.microsoft.com/office/powerpoint/2010/main" val="11330689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54</a:t>
            </a:fld>
            <a:endParaRPr lang="en-US"/>
          </a:p>
        </p:txBody>
      </p:sp>
    </p:spTree>
    <p:extLst>
      <p:ext uri="{BB962C8B-B14F-4D97-AF65-F5344CB8AC3E}">
        <p14:creationId xmlns:p14="http://schemas.microsoft.com/office/powerpoint/2010/main" val="15903587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55</a:t>
            </a:fld>
            <a:endParaRPr lang="en-US"/>
          </a:p>
        </p:txBody>
      </p:sp>
    </p:spTree>
    <p:extLst>
      <p:ext uri="{BB962C8B-B14F-4D97-AF65-F5344CB8AC3E}">
        <p14:creationId xmlns:p14="http://schemas.microsoft.com/office/powerpoint/2010/main" val="5761780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56</a:t>
            </a:fld>
            <a:endParaRPr lang="en-US"/>
          </a:p>
        </p:txBody>
      </p:sp>
    </p:spTree>
    <p:extLst>
      <p:ext uri="{BB962C8B-B14F-4D97-AF65-F5344CB8AC3E}">
        <p14:creationId xmlns:p14="http://schemas.microsoft.com/office/powerpoint/2010/main" val="20559817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57</a:t>
            </a:fld>
            <a:endParaRPr lang="en-US"/>
          </a:p>
        </p:txBody>
      </p:sp>
    </p:spTree>
    <p:extLst>
      <p:ext uri="{BB962C8B-B14F-4D97-AF65-F5344CB8AC3E}">
        <p14:creationId xmlns:p14="http://schemas.microsoft.com/office/powerpoint/2010/main" val="28244319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58</a:t>
            </a:fld>
            <a:endParaRPr lang="en-US"/>
          </a:p>
        </p:txBody>
      </p:sp>
    </p:spTree>
    <p:extLst>
      <p:ext uri="{BB962C8B-B14F-4D97-AF65-F5344CB8AC3E}">
        <p14:creationId xmlns:p14="http://schemas.microsoft.com/office/powerpoint/2010/main" val="42811565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59</a:t>
            </a:fld>
            <a:endParaRPr lang="en-US"/>
          </a:p>
        </p:txBody>
      </p:sp>
    </p:spTree>
    <p:extLst>
      <p:ext uri="{BB962C8B-B14F-4D97-AF65-F5344CB8AC3E}">
        <p14:creationId xmlns:p14="http://schemas.microsoft.com/office/powerpoint/2010/main" val="2155875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CSFS - https://</a:t>
            </a:r>
            <a:r>
              <a:rPr lang="en-US" dirty="0" err="1"/>
              <a:t>drive.google.com</a:t>
            </a:r>
            <a:r>
              <a:rPr lang="en-US" dirty="0"/>
              <a:t>/drive/folders/1Okim1MOaq1XQOBfRYb9Txq-Xy8FsJuO3?usp=sharing</a:t>
            </a:r>
          </a:p>
          <a:p>
            <a:endParaRPr lang="en-US" dirty="0"/>
          </a:p>
          <a:p>
            <a:pPr defTabSz="966612">
              <a:defRPr/>
            </a:pPr>
            <a:r>
              <a:rPr lang="en-US" dirty="0">
                <a:effectLst/>
              </a:rPr>
              <a:t>Hartmann, H., Moura, C. F., Anderegg, W. R. L., </a:t>
            </a:r>
            <a:r>
              <a:rPr lang="en-US" dirty="0" err="1">
                <a:effectLst/>
              </a:rPr>
              <a:t>Ruehr</a:t>
            </a:r>
            <a:r>
              <a:rPr lang="en-US" dirty="0">
                <a:effectLst/>
              </a:rPr>
              <a:t>, N. K., Salmon, Y., Allen, C. D., Arndt, S. K., </a:t>
            </a:r>
            <a:r>
              <a:rPr lang="en-US" dirty="0" err="1">
                <a:effectLst/>
              </a:rPr>
              <a:t>Breshears</a:t>
            </a:r>
            <a:r>
              <a:rPr lang="en-US" dirty="0">
                <a:effectLst/>
              </a:rPr>
              <a:t>, D. D., </a:t>
            </a:r>
            <a:r>
              <a:rPr lang="en-US" dirty="0" err="1">
                <a:effectLst/>
              </a:rPr>
              <a:t>Davi</a:t>
            </a:r>
            <a:r>
              <a:rPr lang="en-US" dirty="0">
                <a:effectLst/>
              </a:rPr>
              <a:t>, H., Galbraith, D., </a:t>
            </a:r>
            <a:r>
              <a:rPr lang="en-US" dirty="0" err="1">
                <a:effectLst/>
              </a:rPr>
              <a:t>Ruthrof</a:t>
            </a:r>
            <a:r>
              <a:rPr lang="en-US" dirty="0">
                <a:effectLst/>
              </a:rPr>
              <a:t>, K. X., </a:t>
            </a:r>
            <a:r>
              <a:rPr lang="en-US" dirty="0" err="1">
                <a:effectLst/>
              </a:rPr>
              <a:t>Wunder</a:t>
            </a:r>
            <a:r>
              <a:rPr lang="en-US" dirty="0">
                <a:effectLst/>
              </a:rPr>
              <a:t>, J., Adams, H. D., </a:t>
            </a:r>
            <a:r>
              <a:rPr lang="en-US" dirty="0" err="1">
                <a:effectLst/>
              </a:rPr>
              <a:t>Bloemen</a:t>
            </a:r>
            <a:r>
              <a:rPr lang="en-US" dirty="0">
                <a:effectLst/>
              </a:rPr>
              <a:t>, J., </a:t>
            </a:r>
            <a:r>
              <a:rPr lang="en-US" dirty="0" err="1">
                <a:effectLst/>
              </a:rPr>
              <a:t>Cailleret</a:t>
            </a:r>
            <a:r>
              <a:rPr lang="en-US" dirty="0">
                <a:effectLst/>
              </a:rPr>
              <a:t>, M., Cobb, R., Gessler, A., Grams, T. E. E., Jansen, S., … O’Brien, M. (2018). Research frontiers for improving our understanding of drought-induced tree and forest mortality. </a:t>
            </a:r>
            <a:r>
              <a:rPr lang="en-US" i="1" dirty="0">
                <a:effectLst/>
              </a:rPr>
              <a:t>New Phytologist</a:t>
            </a:r>
            <a:r>
              <a:rPr lang="en-US" dirty="0">
                <a:effectLst/>
              </a:rPr>
              <a:t>, </a:t>
            </a:r>
            <a:r>
              <a:rPr lang="en-US" i="1" dirty="0">
                <a:effectLst/>
              </a:rPr>
              <a:t>218</a:t>
            </a:r>
            <a:r>
              <a:rPr lang="en-US" dirty="0">
                <a:effectLst/>
              </a:rPr>
              <a:t>(1), 15–28. https://</a:t>
            </a:r>
            <a:r>
              <a:rPr lang="en-US" dirty="0" err="1">
                <a:effectLst/>
              </a:rPr>
              <a:t>doi.org</a:t>
            </a:r>
            <a:r>
              <a:rPr lang="en-US" dirty="0">
                <a:effectLst/>
              </a:rPr>
              <a:t>/10.1111/nph.15048</a:t>
            </a:r>
          </a:p>
          <a:p>
            <a:endParaRPr lang="en-US" dirty="0"/>
          </a:p>
          <a:p>
            <a:pPr defTabSz="966612">
              <a:defRPr/>
            </a:pPr>
            <a:r>
              <a:rPr lang="en-US" dirty="0" err="1">
                <a:effectLst/>
              </a:rPr>
              <a:t>Negrón</a:t>
            </a:r>
            <a:r>
              <a:rPr lang="en-US" dirty="0">
                <a:effectLst/>
              </a:rPr>
              <a:t>, J. F., Wilson, J. L., &amp; </a:t>
            </a:r>
            <a:r>
              <a:rPr lang="en-US" dirty="0" err="1">
                <a:effectLst/>
              </a:rPr>
              <a:t>Anhold</a:t>
            </a:r>
            <a:r>
              <a:rPr lang="en-US" dirty="0">
                <a:effectLst/>
              </a:rPr>
              <a:t>, J. A. (2009). Stand Conditions Associated with </a:t>
            </a:r>
            <a:r>
              <a:rPr lang="en-US" dirty="0" err="1">
                <a:effectLst/>
              </a:rPr>
              <a:t>Roundheaded</a:t>
            </a:r>
            <a:r>
              <a:rPr lang="en-US" dirty="0">
                <a:effectLst/>
              </a:rPr>
              <a:t> Pine Beetle (Coleoptera: Scolytidae) Infestations in Arizona and Utah. </a:t>
            </a:r>
            <a:r>
              <a:rPr lang="en-US" i="1" dirty="0">
                <a:effectLst/>
              </a:rPr>
              <a:t>Environmental Entomology</a:t>
            </a:r>
            <a:r>
              <a:rPr lang="en-US" dirty="0">
                <a:effectLst/>
              </a:rPr>
              <a:t>, </a:t>
            </a:r>
            <a:r>
              <a:rPr lang="en-US" i="1" dirty="0">
                <a:effectLst/>
              </a:rPr>
              <a:t>29</a:t>
            </a:r>
            <a:r>
              <a:rPr lang="en-US" dirty="0">
                <a:effectLst/>
              </a:rPr>
              <a:t>(1), 20–27. https://</a:t>
            </a:r>
            <a:r>
              <a:rPr lang="en-US" dirty="0" err="1">
                <a:effectLst/>
              </a:rPr>
              <a:t>doi.org</a:t>
            </a:r>
            <a:r>
              <a:rPr lang="en-US" dirty="0">
                <a:effectLst/>
              </a:rPr>
              <a:t>/10.1603/0046-225x-29.1.20</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F6FE7D7-C103-464F-BCBD-4B75B58837C7}" type="slidenum">
              <a:rPr lang="en-US" smtClean="0"/>
              <a:t>6</a:t>
            </a:fld>
            <a:endParaRPr lang="en-US"/>
          </a:p>
        </p:txBody>
      </p:sp>
    </p:spTree>
    <p:extLst>
      <p:ext uri="{BB962C8B-B14F-4D97-AF65-F5344CB8AC3E}">
        <p14:creationId xmlns:p14="http://schemas.microsoft.com/office/powerpoint/2010/main" val="26445039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60</a:t>
            </a:fld>
            <a:endParaRPr lang="en-US"/>
          </a:p>
        </p:txBody>
      </p:sp>
    </p:spTree>
    <p:extLst>
      <p:ext uri="{BB962C8B-B14F-4D97-AF65-F5344CB8AC3E}">
        <p14:creationId xmlns:p14="http://schemas.microsoft.com/office/powerpoint/2010/main" val="32083514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61</a:t>
            </a:fld>
            <a:endParaRPr lang="en-US"/>
          </a:p>
        </p:txBody>
      </p:sp>
    </p:spTree>
    <p:extLst>
      <p:ext uri="{BB962C8B-B14F-4D97-AF65-F5344CB8AC3E}">
        <p14:creationId xmlns:p14="http://schemas.microsoft.com/office/powerpoint/2010/main" val="29407773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62</a:t>
            </a:fld>
            <a:endParaRPr lang="en-US"/>
          </a:p>
        </p:txBody>
      </p:sp>
    </p:spTree>
    <p:extLst>
      <p:ext uri="{BB962C8B-B14F-4D97-AF65-F5344CB8AC3E}">
        <p14:creationId xmlns:p14="http://schemas.microsoft.com/office/powerpoint/2010/main" val="2397783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63</a:t>
            </a:fld>
            <a:endParaRPr lang="en-US"/>
          </a:p>
        </p:txBody>
      </p:sp>
    </p:spTree>
    <p:extLst>
      <p:ext uri="{BB962C8B-B14F-4D97-AF65-F5344CB8AC3E}">
        <p14:creationId xmlns:p14="http://schemas.microsoft.com/office/powerpoint/2010/main" val="42393520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64</a:t>
            </a:fld>
            <a:endParaRPr lang="en-US"/>
          </a:p>
        </p:txBody>
      </p:sp>
    </p:spTree>
    <p:extLst>
      <p:ext uri="{BB962C8B-B14F-4D97-AF65-F5344CB8AC3E}">
        <p14:creationId xmlns:p14="http://schemas.microsoft.com/office/powerpoint/2010/main" val="15323325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65</a:t>
            </a:fld>
            <a:endParaRPr lang="en-US"/>
          </a:p>
        </p:txBody>
      </p:sp>
    </p:spTree>
    <p:extLst>
      <p:ext uri="{BB962C8B-B14F-4D97-AF65-F5344CB8AC3E}">
        <p14:creationId xmlns:p14="http://schemas.microsoft.com/office/powerpoint/2010/main" val="25832272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66</a:t>
            </a:fld>
            <a:endParaRPr lang="en-US"/>
          </a:p>
        </p:txBody>
      </p:sp>
    </p:spTree>
    <p:extLst>
      <p:ext uri="{BB962C8B-B14F-4D97-AF65-F5344CB8AC3E}">
        <p14:creationId xmlns:p14="http://schemas.microsoft.com/office/powerpoint/2010/main" val="61362028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67</a:t>
            </a:fld>
            <a:endParaRPr lang="en-US"/>
          </a:p>
        </p:txBody>
      </p:sp>
    </p:spTree>
    <p:extLst>
      <p:ext uri="{BB962C8B-B14F-4D97-AF65-F5344CB8AC3E}">
        <p14:creationId xmlns:p14="http://schemas.microsoft.com/office/powerpoint/2010/main" val="13649363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68</a:t>
            </a:fld>
            <a:endParaRPr lang="en-US"/>
          </a:p>
        </p:txBody>
      </p:sp>
    </p:spTree>
    <p:extLst>
      <p:ext uri="{BB962C8B-B14F-4D97-AF65-F5344CB8AC3E}">
        <p14:creationId xmlns:p14="http://schemas.microsoft.com/office/powerpoint/2010/main" val="27851910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69</a:t>
            </a:fld>
            <a:endParaRPr lang="en-US"/>
          </a:p>
        </p:txBody>
      </p:sp>
    </p:spTree>
    <p:extLst>
      <p:ext uri="{BB962C8B-B14F-4D97-AF65-F5344CB8AC3E}">
        <p14:creationId xmlns:p14="http://schemas.microsoft.com/office/powerpoint/2010/main" val="1287745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note that these numbers represent new incidents of observed mortality and polygons may encompass large areas with low intensity. Additionally, polygons from one year may overlap polygons from the previous year thus thee numbers do not represent acreage of mortality. </a:t>
            </a:r>
          </a:p>
        </p:txBody>
      </p:sp>
      <p:sp>
        <p:nvSpPr>
          <p:cNvPr id="4" name="Slide Number Placeholder 3"/>
          <p:cNvSpPr>
            <a:spLocks noGrp="1"/>
          </p:cNvSpPr>
          <p:nvPr>
            <p:ph type="sldNum" sz="quarter" idx="5"/>
          </p:nvPr>
        </p:nvSpPr>
        <p:spPr/>
        <p:txBody>
          <a:bodyPr/>
          <a:lstStyle/>
          <a:p>
            <a:fld id="{EF6FE7D7-C103-464F-BCBD-4B75B58837C7}" type="slidenum">
              <a:rPr lang="en-US" smtClean="0"/>
              <a:t>7</a:t>
            </a:fld>
            <a:endParaRPr lang="en-US"/>
          </a:p>
        </p:txBody>
      </p:sp>
    </p:spTree>
    <p:extLst>
      <p:ext uri="{BB962C8B-B14F-4D97-AF65-F5344CB8AC3E}">
        <p14:creationId xmlns:p14="http://schemas.microsoft.com/office/powerpoint/2010/main" val="200642553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70</a:t>
            </a:fld>
            <a:endParaRPr lang="en-US"/>
          </a:p>
        </p:txBody>
      </p:sp>
    </p:spTree>
    <p:extLst>
      <p:ext uri="{BB962C8B-B14F-4D97-AF65-F5344CB8AC3E}">
        <p14:creationId xmlns:p14="http://schemas.microsoft.com/office/powerpoint/2010/main" val="16814271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71</a:t>
            </a:fld>
            <a:endParaRPr lang="en-US"/>
          </a:p>
        </p:txBody>
      </p:sp>
    </p:spTree>
    <p:extLst>
      <p:ext uri="{BB962C8B-B14F-4D97-AF65-F5344CB8AC3E}">
        <p14:creationId xmlns:p14="http://schemas.microsoft.com/office/powerpoint/2010/main" val="78197654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72</a:t>
            </a:fld>
            <a:endParaRPr lang="en-US"/>
          </a:p>
        </p:txBody>
      </p:sp>
    </p:spTree>
    <p:extLst>
      <p:ext uri="{BB962C8B-B14F-4D97-AF65-F5344CB8AC3E}">
        <p14:creationId xmlns:p14="http://schemas.microsoft.com/office/powerpoint/2010/main" val="24185430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73</a:t>
            </a:fld>
            <a:endParaRPr lang="en-US"/>
          </a:p>
        </p:txBody>
      </p:sp>
    </p:spTree>
    <p:extLst>
      <p:ext uri="{BB962C8B-B14F-4D97-AF65-F5344CB8AC3E}">
        <p14:creationId xmlns:p14="http://schemas.microsoft.com/office/powerpoint/2010/main" val="32279700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74</a:t>
            </a:fld>
            <a:endParaRPr lang="en-US"/>
          </a:p>
        </p:txBody>
      </p:sp>
    </p:spTree>
    <p:extLst>
      <p:ext uri="{BB962C8B-B14F-4D97-AF65-F5344CB8AC3E}">
        <p14:creationId xmlns:p14="http://schemas.microsoft.com/office/powerpoint/2010/main" val="410825465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75</a:t>
            </a:fld>
            <a:endParaRPr lang="en-US"/>
          </a:p>
        </p:txBody>
      </p:sp>
    </p:spTree>
    <p:extLst>
      <p:ext uri="{BB962C8B-B14F-4D97-AF65-F5344CB8AC3E}">
        <p14:creationId xmlns:p14="http://schemas.microsoft.com/office/powerpoint/2010/main" val="46460448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76</a:t>
            </a:fld>
            <a:endParaRPr lang="en-US"/>
          </a:p>
        </p:txBody>
      </p:sp>
    </p:spTree>
    <p:extLst>
      <p:ext uri="{BB962C8B-B14F-4D97-AF65-F5344CB8AC3E}">
        <p14:creationId xmlns:p14="http://schemas.microsoft.com/office/powerpoint/2010/main" val="20353675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77</a:t>
            </a:fld>
            <a:endParaRPr lang="en-US"/>
          </a:p>
        </p:txBody>
      </p:sp>
    </p:spTree>
    <p:extLst>
      <p:ext uri="{BB962C8B-B14F-4D97-AF65-F5344CB8AC3E}">
        <p14:creationId xmlns:p14="http://schemas.microsoft.com/office/powerpoint/2010/main" val="132430738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78</a:t>
            </a:fld>
            <a:endParaRPr lang="en-US"/>
          </a:p>
        </p:txBody>
      </p:sp>
    </p:spTree>
    <p:extLst>
      <p:ext uri="{BB962C8B-B14F-4D97-AF65-F5344CB8AC3E}">
        <p14:creationId xmlns:p14="http://schemas.microsoft.com/office/powerpoint/2010/main" val="49044993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79</a:t>
            </a:fld>
            <a:endParaRPr lang="en-US"/>
          </a:p>
        </p:txBody>
      </p:sp>
    </p:spTree>
    <p:extLst>
      <p:ext uri="{BB962C8B-B14F-4D97-AF65-F5344CB8AC3E}">
        <p14:creationId xmlns:p14="http://schemas.microsoft.com/office/powerpoint/2010/main" val="1255132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8</a:t>
            </a:fld>
            <a:endParaRPr lang="en-US"/>
          </a:p>
        </p:txBody>
      </p:sp>
    </p:spTree>
    <p:extLst>
      <p:ext uri="{BB962C8B-B14F-4D97-AF65-F5344CB8AC3E}">
        <p14:creationId xmlns:p14="http://schemas.microsoft.com/office/powerpoint/2010/main" val="334245687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80</a:t>
            </a:fld>
            <a:endParaRPr lang="en-US"/>
          </a:p>
        </p:txBody>
      </p:sp>
    </p:spTree>
    <p:extLst>
      <p:ext uri="{BB962C8B-B14F-4D97-AF65-F5344CB8AC3E}">
        <p14:creationId xmlns:p14="http://schemas.microsoft.com/office/powerpoint/2010/main" val="220001197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81</a:t>
            </a:fld>
            <a:endParaRPr lang="en-US"/>
          </a:p>
        </p:txBody>
      </p:sp>
    </p:spTree>
    <p:extLst>
      <p:ext uri="{BB962C8B-B14F-4D97-AF65-F5344CB8AC3E}">
        <p14:creationId xmlns:p14="http://schemas.microsoft.com/office/powerpoint/2010/main" val="42791258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82</a:t>
            </a:fld>
            <a:endParaRPr lang="en-US"/>
          </a:p>
        </p:txBody>
      </p:sp>
    </p:spTree>
    <p:extLst>
      <p:ext uri="{BB962C8B-B14F-4D97-AF65-F5344CB8AC3E}">
        <p14:creationId xmlns:p14="http://schemas.microsoft.com/office/powerpoint/2010/main" val="352172426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83</a:t>
            </a:fld>
            <a:endParaRPr lang="en-US"/>
          </a:p>
        </p:txBody>
      </p:sp>
    </p:spTree>
    <p:extLst>
      <p:ext uri="{BB962C8B-B14F-4D97-AF65-F5344CB8AC3E}">
        <p14:creationId xmlns:p14="http://schemas.microsoft.com/office/powerpoint/2010/main" val="399364668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84</a:t>
            </a:fld>
            <a:endParaRPr lang="en-US"/>
          </a:p>
        </p:txBody>
      </p:sp>
    </p:spTree>
    <p:extLst>
      <p:ext uri="{BB962C8B-B14F-4D97-AF65-F5344CB8AC3E}">
        <p14:creationId xmlns:p14="http://schemas.microsoft.com/office/powerpoint/2010/main" val="270018531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85</a:t>
            </a:fld>
            <a:endParaRPr lang="en-US"/>
          </a:p>
        </p:txBody>
      </p:sp>
    </p:spTree>
    <p:extLst>
      <p:ext uri="{BB962C8B-B14F-4D97-AF65-F5344CB8AC3E}">
        <p14:creationId xmlns:p14="http://schemas.microsoft.com/office/powerpoint/2010/main" val="86674720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86</a:t>
            </a:fld>
            <a:endParaRPr lang="en-US"/>
          </a:p>
        </p:txBody>
      </p:sp>
    </p:spTree>
    <p:extLst>
      <p:ext uri="{BB962C8B-B14F-4D97-AF65-F5344CB8AC3E}">
        <p14:creationId xmlns:p14="http://schemas.microsoft.com/office/powerpoint/2010/main" val="84890120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87</a:t>
            </a:fld>
            <a:endParaRPr lang="en-US"/>
          </a:p>
        </p:txBody>
      </p:sp>
    </p:spTree>
    <p:extLst>
      <p:ext uri="{BB962C8B-B14F-4D97-AF65-F5344CB8AC3E}">
        <p14:creationId xmlns:p14="http://schemas.microsoft.com/office/powerpoint/2010/main" val="248334529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88</a:t>
            </a:fld>
            <a:endParaRPr lang="en-US"/>
          </a:p>
        </p:txBody>
      </p:sp>
    </p:spTree>
    <p:extLst>
      <p:ext uri="{BB962C8B-B14F-4D97-AF65-F5344CB8AC3E}">
        <p14:creationId xmlns:p14="http://schemas.microsoft.com/office/powerpoint/2010/main" val="35602841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89</a:t>
            </a:fld>
            <a:endParaRPr lang="en-US"/>
          </a:p>
        </p:txBody>
      </p:sp>
    </p:spTree>
    <p:extLst>
      <p:ext uri="{BB962C8B-B14F-4D97-AF65-F5344CB8AC3E}">
        <p14:creationId xmlns:p14="http://schemas.microsoft.com/office/powerpoint/2010/main" val="2723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information on detailed objectives please see the Lone Pine EA and the Lone Pine DN. </a:t>
            </a:r>
          </a:p>
        </p:txBody>
      </p:sp>
      <p:sp>
        <p:nvSpPr>
          <p:cNvPr id="4" name="Slide Number Placeholder 3"/>
          <p:cNvSpPr>
            <a:spLocks noGrp="1"/>
          </p:cNvSpPr>
          <p:nvPr>
            <p:ph type="sldNum" sz="quarter" idx="5"/>
          </p:nvPr>
        </p:nvSpPr>
        <p:spPr/>
        <p:txBody>
          <a:bodyPr/>
          <a:lstStyle/>
          <a:p>
            <a:fld id="{EF6FE7D7-C103-464F-BCBD-4B75B58837C7}" type="slidenum">
              <a:rPr lang="en-US" smtClean="0"/>
              <a:t>9</a:t>
            </a:fld>
            <a:endParaRPr lang="en-US"/>
          </a:p>
        </p:txBody>
      </p:sp>
    </p:spTree>
    <p:extLst>
      <p:ext uri="{BB962C8B-B14F-4D97-AF65-F5344CB8AC3E}">
        <p14:creationId xmlns:p14="http://schemas.microsoft.com/office/powerpoint/2010/main" val="150944017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90</a:t>
            </a:fld>
            <a:endParaRPr lang="en-US"/>
          </a:p>
        </p:txBody>
      </p:sp>
    </p:spTree>
    <p:extLst>
      <p:ext uri="{BB962C8B-B14F-4D97-AF65-F5344CB8AC3E}">
        <p14:creationId xmlns:p14="http://schemas.microsoft.com/office/powerpoint/2010/main" val="379175429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91</a:t>
            </a:fld>
            <a:endParaRPr lang="en-US"/>
          </a:p>
        </p:txBody>
      </p:sp>
    </p:spTree>
    <p:extLst>
      <p:ext uri="{BB962C8B-B14F-4D97-AF65-F5344CB8AC3E}">
        <p14:creationId xmlns:p14="http://schemas.microsoft.com/office/powerpoint/2010/main" val="77213520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92</a:t>
            </a:fld>
            <a:endParaRPr lang="en-US"/>
          </a:p>
        </p:txBody>
      </p:sp>
    </p:spTree>
    <p:extLst>
      <p:ext uri="{BB962C8B-B14F-4D97-AF65-F5344CB8AC3E}">
        <p14:creationId xmlns:p14="http://schemas.microsoft.com/office/powerpoint/2010/main" val="32846435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93</a:t>
            </a:fld>
            <a:endParaRPr lang="en-US"/>
          </a:p>
        </p:txBody>
      </p:sp>
    </p:spTree>
    <p:extLst>
      <p:ext uri="{BB962C8B-B14F-4D97-AF65-F5344CB8AC3E}">
        <p14:creationId xmlns:p14="http://schemas.microsoft.com/office/powerpoint/2010/main" val="240069372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94</a:t>
            </a:fld>
            <a:endParaRPr lang="en-US"/>
          </a:p>
        </p:txBody>
      </p:sp>
    </p:spTree>
    <p:extLst>
      <p:ext uri="{BB962C8B-B14F-4D97-AF65-F5344CB8AC3E}">
        <p14:creationId xmlns:p14="http://schemas.microsoft.com/office/powerpoint/2010/main" val="238803738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95</a:t>
            </a:fld>
            <a:endParaRPr lang="en-US"/>
          </a:p>
        </p:txBody>
      </p:sp>
    </p:spTree>
    <p:extLst>
      <p:ext uri="{BB962C8B-B14F-4D97-AF65-F5344CB8AC3E}">
        <p14:creationId xmlns:p14="http://schemas.microsoft.com/office/powerpoint/2010/main" val="26872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96</a:t>
            </a:fld>
            <a:endParaRPr lang="en-US"/>
          </a:p>
        </p:txBody>
      </p:sp>
    </p:spTree>
    <p:extLst>
      <p:ext uri="{BB962C8B-B14F-4D97-AF65-F5344CB8AC3E}">
        <p14:creationId xmlns:p14="http://schemas.microsoft.com/office/powerpoint/2010/main" val="106026207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97</a:t>
            </a:fld>
            <a:endParaRPr lang="en-US"/>
          </a:p>
        </p:txBody>
      </p:sp>
    </p:spTree>
    <p:extLst>
      <p:ext uri="{BB962C8B-B14F-4D97-AF65-F5344CB8AC3E}">
        <p14:creationId xmlns:p14="http://schemas.microsoft.com/office/powerpoint/2010/main" val="28115723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98</a:t>
            </a:fld>
            <a:endParaRPr lang="en-US"/>
          </a:p>
        </p:txBody>
      </p:sp>
    </p:spTree>
    <p:extLst>
      <p:ext uri="{BB962C8B-B14F-4D97-AF65-F5344CB8AC3E}">
        <p14:creationId xmlns:p14="http://schemas.microsoft.com/office/powerpoint/2010/main" val="297819478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FE7D7-C103-464F-BCBD-4B75B58837C7}" type="slidenum">
              <a:rPr lang="en-US" smtClean="0"/>
              <a:t>99</a:t>
            </a:fld>
            <a:endParaRPr lang="en-US"/>
          </a:p>
        </p:txBody>
      </p:sp>
    </p:spTree>
    <p:extLst>
      <p:ext uri="{BB962C8B-B14F-4D97-AF65-F5344CB8AC3E}">
        <p14:creationId xmlns:p14="http://schemas.microsoft.com/office/powerpoint/2010/main" val="3672060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9928386-AFCC-684A-9057-4D28BD8824D4}" type="datetimeFigureOut">
              <a:rPr lang="en-US" smtClean="0"/>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C8F7C5-7AB8-F94D-A500-AD79FF0246A9}" type="slidenum">
              <a:rPr lang="en-US" smtClean="0"/>
              <a:t>‹#›</a:t>
            </a:fld>
            <a:endParaRPr lang="en-US"/>
          </a:p>
        </p:txBody>
      </p:sp>
    </p:spTree>
    <p:extLst>
      <p:ext uri="{BB962C8B-B14F-4D97-AF65-F5344CB8AC3E}">
        <p14:creationId xmlns:p14="http://schemas.microsoft.com/office/powerpoint/2010/main" val="1773425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928386-AFCC-684A-9057-4D28BD8824D4}" type="datetimeFigureOut">
              <a:rPr lang="en-US" smtClean="0"/>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C8F7C5-7AB8-F94D-A500-AD79FF0246A9}" type="slidenum">
              <a:rPr lang="en-US" smtClean="0"/>
              <a:t>‹#›</a:t>
            </a:fld>
            <a:endParaRPr lang="en-US"/>
          </a:p>
        </p:txBody>
      </p:sp>
    </p:spTree>
    <p:extLst>
      <p:ext uri="{BB962C8B-B14F-4D97-AF65-F5344CB8AC3E}">
        <p14:creationId xmlns:p14="http://schemas.microsoft.com/office/powerpoint/2010/main" val="2977492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928386-AFCC-684A-9057-4D28BD8824D4}" type="datetimeFigureOut">
              <a:rPr lang="en-US" smtClean="0"/>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C8F7C5-7AB8-F94D-A500-AD79FF0246A9}" type="slidenum">
              <a:rPr lang="en-US" smtClean="0"/>
              <a:t>‹#›</a:t>
            </a:fld>
            <a:endParaRPr lang="en-US"/>
          </a:p>
        </p:txBody>
      </p:sp>
    </p:spTree>
    <p:extLst>
      <p:ext uri="{BB962C8B-B14F-4D97-AF65-F5344CB8AC3E}">
        <p14:creationId xmlns:p14="http://schemas.microsoft.com/office/powerpoint/2010/main" val="629569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928386-AFCC-684A-9057-4D28BD8824D4}" type="datetimeFigureOut">
              <a:rPr lang="en-US" smtClean="0"/>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C8F7C5-7AB8-F94D-A500-AD79FF0246A9}" type="slidenum">
              <a:rPr lang="en-US" smtClean="0"/>
              <a:t>‹#›</a:t>
            </a:fld>
            <a:endParaRPr lang="en-US"/>
          </a:p>
        </p:txBody>
      </p:sp>
    </p:spTree>
    <p:extLst>
      <p:ext uri="{BB962C8B-B14F-4D97-AF65-F5344CB8AC3E}">
        <p14:creationId xmlns:p14="http://schemas.microsoft.com/office/powerpoint/2010/main" val="393632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928386-AFCC-684A-9057-4D28BD8824D4}" type="datetimeFigureOut">
              <a:rPr lang="en-US" smtClean="0"/>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C8F7C5-7AB8-F94D-A500-AD79FF0246A9}" type="slidenum">
              <a:rPr lang="en-US" smtClean="0"/>
              <a:t>‹#›</a:t>
            </a:fld>
            <a:endParaRPr lang="en-US"/>
          </a:p>
        </p:txBody>
      </p:sp>
    </p:spTree>
    <p:extLst>
      <p:ext uri="{BB962C8B-B14F-4D97-AF65-F5344CB8AC3E}">
        <p14:creationId xmlns:p14="http://schemas.microsoft.com/office/powerpoint/2010/main" val="3052379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9928386-AFCC-684A-9057-4D28BD8824D4}" type="datetimeFigureOut">
              <a:rPr lang="en-US" smtClean="0"/>
              <a:t>11/17/2020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C8F7C5-7AB8-F94D-A500-AD79FF0246A9}" type="slidenum">
              <a:rPr lang="en-US" smtClean="0"/>
              <a:t>‹#›</a:t>
            </a:fld>
            <a:endParaRPr lang="en-US"/>
          </a:p>
        </p:txBody>
      </p:sp>
    </p:spTree>
    <p:extLst>
      <p:ext uri="{BB962C8B-B14F-4D97-AF65-F5344CB8AC3E}">
        <p14:creationId xmlns:p14="http://schemas.microsoft.com/office/powerpoint/2010/main" val="3181068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9928386-AFCC-684A-9057-4D28BD8824D4}" type="datetimeFigureOut">
              <a:rPr lang="en-US" smtClean="0"/>
              <a:t>11/17/2020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C8F7C5-7AB8-F94D-A500-AD79FF0246A9}" type="slidenum">
              <a:rPr lang="en-US" smtClean="0"/>
              <a:t>‹#›</a:t>
            </a:fld>
            <a:endParaRPr lang="en-US"/>
          </a:p>
        </p:txBody>
      </p:sp>
    </p:spTree>
    <p:extLst>
      <p:ext uri="{BB962C8B-B14F-4D97-AF65-F5344CB8AC3E}">
        <p14:creationId xmlns:p14="http://schemas.microsoft.com/office/powerpoint/2010/main" val="2038163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9928386-AFCC-684A-9057-4D28BD8824D4}" type="datetimeFigureOut">
              <a:rPr lang="en-US" smtClean="0"/>
              <a:t>11/17/2020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C8F7C5-7AB8-F94D-A500-AD79FF0246A9}" type="slidenum">
              <a:rPr lang="en-US" smtClean="0"/>
              <a:t>‹#›</a:t>
            </a:fld>
            <a:endParaRPr lang="en-US"/>
          </a:p>
        </p:txBody>
      </p:sp>
    </p:spTree>
    <p:extLst>
      <p:ext uri="{BB962C8B-B14F-4D97-AF65-F5344CB8AC3E}">
        <p14:creationId xmlns:p14="http://schemas.microsoft.com/office/powerpoint/2010/main" val="1037845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928386-AFCC-684A-9057-4D28BD8824D4}" type="datetimeFigureOut">
              <a:rPr lang="en-US" smtClean="0"/>
              <a:t>11/17/2020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C8F7C5-7AB8-F94D-A500-AD79FF0246A9}" type="slidenum">
              <a:rPr lang="en-US" smtClean="0"/>
              <a:t>‹#›</a:t>
            </a:fld>
            <a:endParaRPr lang="en-US"/>
          </a:p>
        </p:txBody>
      </p:sp>
    </p:spTree>
    <p:extLst>
      <p:ext uri="{BB962C8B-B14F-4D97-AF65-F5344CB8AC3E}">
        <p14:creationId xmlns:p14="http://schemas.microsoft.com/office/powerpoint/2010/main" val="2084130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9928386-AFCC-684A-9057-4D28BD8824D4}" type="datetimeFigureOut">
              <a:rPr lang="en-US" smtClean="0"/>
              <a:t>11/17/2020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C8F7C5-7AB8-F94D-A500-AD79FF0246A9}" type="slidenum">
              <a:rPr lang="en-US" smtClean="0"/>
              <a:t>‹#›</a:t>
            </a:fld>
            <a:endParaRPr lang="en-US"/>
          </a:p>
        </p:txBody>
      </p:sp>
    </p:spTree>
    <p:extLst>
      <p:ext uri="{BB962C8B-B14F-4D97-AF65-F5344CB8AC3E}">
        <p14:creationId xmlns:p14="http://schemas.microsoft.com/office/powerpoint/2010/main" val="2888312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9928386-AFCC-684A-9057-4D28BD8824D4}" type="datetimeFigureOut">
              <a:rPr lang="en-US" smtClean="0"/>
              <a:t>11/17/2020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C8F7C5-7AB8-F94D-A500-AD79FF0246A9}" type="slidenum">
              <a:rPr lang="en-US" smtClean="0"/>
              <a:t>‹#›</a:t>
            </a:fld>
            <a:endParaRPr lang="en-US"/>
          </a:p>
        </p:txBody>
      </p:sp>
    </p:spTree>
    <p:extLst>
      <p:ext uri="{BB962C8B-B14F-4D97-AF65-F5344CB8AC3E}">
        <p14:creationId xmlns:p14="http://schemas.microsoft.com/office/powerpoint/2010/main" val="4197982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928386-AFCC-684A-9057-4D28BD8824D4}" type="datetimeFigureOut">
              <a:rPr lang="en-US" smtClean="0"/>
              <a:t>11/17/2020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C8F7C5-7AB8-F94D-A500-AD79FF0246A9}" type="slidenum">
              <a:rPr lang="en-US" smtClean="0"/>
              <a:t>‹#›</a:t>
            </a:fld>
            <a:endParaRPr lang="en-US"/>
          </a:p>
        </p:txBody>
      </p:sp>
    </p:spTree>
    <p:extLst>
      <p:ext uri="{BB962C8B-B14F-4D97-AF65-F5344CB8AC3E}">
        <p14:creationId xmlns:p14="http://schemas.microsoft.com/office/powerpoint/2010/main" val="330304944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60.emf"/><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62.emf"/><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63.emf"/><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64.emf"/><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65.emf"/><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66.emf"/><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67.emf"/><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68.emf"/><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69.emf"/><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70.emf"/><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71.emf"/><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72.emf"/><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73.emf"/><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74.emf"/><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59.emf"/><Relationship Id="rId13" Type="http://schemas.openxmlformats.org/officeDocument/2006/relationships/image" Target="../media/image64.emf"/><Relationship Id="rId3" Type="http://schemas.openxmlformats.org/officeDocument/2006/relationships/image" Target="../media/image54.emf"/><Relationship Id="rId7" Type="http://schemas.openxmlformats.org/officeDocument/2006/relationships/image" Target="../media/image58.emf"/><Relationship Id="rId12" Type="http://schemas.openxmlformats.org/officeDocument/2006/relationships/image" Target="../media/image63.emf"/><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7.emf"/><Relationship Id="rId11" Type="http://schemas.openxmlformats.org/officeDocument/2006/relationships/image" Target="../media/image62.emf"/><Relationship Id="rId5" Type="http://schemas.openxmlformats.org/officeDocument/2006/relationships/image" Target="../media/image56.emf"/><Relationship Id="rId10" Type="http://schemas.openxmlformats.org/officeDocument/2006/relationships/image" Target="../media/image61.emf"/><Relationship Id="rId4" Type="http://schemas.openxmlformats.org/officeDocument/2006/relationships/image" Target="../media/image55.emf"/><Relationship Id="rId9" Type="http://schemas.openxmlformats.org/officeDocument/2006/relationships/image" Target="../media/image60.emf"/><Relationship Id="rId14" Type="http://schemas.openxmlformats.org/officeDocument/2006/relationships/image" Target="../media/image65.emf"/></Relationships>
</file>

<file path=ppt/slides/_rels/slide41.xml.rels><?xml version="1.0" encoding="UTF-8" standalone="yes"?>
<Relationships xmlns="http://schemas.openxmlformats.org/package/2006/relationships"><Relationship Id="rId8" Type="http://schemas.openxmlformats.org/officeDocument/2006/relationships/image" Target="../media/image71.emf"/><Relationship Id="rId13" Type="http://schemas.openxmlformats.org/officeDocument/2006/relationships/image" Target="../media/image76.emf"/><Relationship Id="rId3" Type="http://schemas.openxmlformats.org/officeDocument/2006/relationships/image" Target="../media/image66.emf"/><Relationship Id="rId7" Type="http://schemas.openxmlformats.org/officeDocument/2006/relationships/image" Target="../media/image70.emf"/><Relationship Id="rId12" Type="http://schemas.openxmlformats.org/officeDocument/2006/relationships/image" Target="../media/image75.emf"/><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9.emf"/><Relationship Id="rId11" Type="http://schemas.openxmlformats.org/officeDocument/2006/relationships/image" Target="../media/image74.emf"/><Relationship Id="rId5" Type="http://schemas.openxmlformats.org/officeDocument/2006/relationships/image" Target="../media/image68.emf"/><Relationship Id="rId10" Type="http://schemas.openxmlformats.org/officeDocument/2006/relationships/image" Target="../media/image73.emf"/><Relationship Id="rId4" Type="http://schemas.openxmlformats.org/officeDocument/2006/relationships/image" Target="../media/image67.emf"/><Relationship Id="rId9" Type="http://schemas.openxmlformats.org/officeDocument/2006/relationships/image" Target="../media/image72.emf"/><Relationship Id="rId14" Type="http://schemas.openxmlformats.org/officeDocument/2006/relationships/image" Target="../media/image77.emf"/></Relationships>
</file>

<file path=ppt/slides/_rels/slide4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2.emf"/><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81.emf"/><Relationship Id="rId5" Type="http://schemas.openxmlformats.org/officeDocument/2006/relationships/image" Target="../media/image80.emf"/><Relationship Id="rId4" Type="http://schemas.openxmlformats.org/officeDocument/2006/relationships/image" Target="../media/image79.emf"/></Relationships>
</file>

<file path=ppt/slides/_rels/slide4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94.jpg"/></Relationships>
</file>

<file path=ppt/slides/_rels/slide58.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6.jpeg"/><Relationship Id="rId7" Type="http://schemas.openxmlformats.org/officeDocument/2006/relationships/image" Target="../media/image110.jpe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71.xml.rels><?xml version="1.0" encoding="UTF-8" standalone="yes"?>
<Relationships xmlns="http://schemas.openxmlformats.org/package/2006/relationships"><Relationship Id="rId8" Type="http://schemas.openxmlformats.org/officeDocument/2006/relationships/image" Target="../media/image117.emf"/><Relationship Id="rId13" Type="http://schemas.openxmlformats.org/officeDocument/2006/relationships/image" Target="../media/image122.emf"/><Relationship Id="rId3" Type="http://schemas.openxmlformats.org/officeDocument/2006/relationships/image" Target="../media/image112.emf"/><Relationship Id="rId7" Type="http://schemas.openxmlformats.org/officeDocument/2006/relationships/image" Target="../media/image116.emf"/><Relationship Id="rId12" Type="http://schemas.openxmlformats.org/officeDocument/2006/relationships/image" Target="../media/image121.emf"/><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115.emf"/><Relationship Id="rId11" Type="http://schemas.openxmlformats.org/officeDocument/2006/relationships/image" Target="../media/image120.emf"/><Relationship Id="rId5" Type="http://schemas.openxmlformats.org/officeDocument/2006/relationships/image" Target="../media/image114.emf"/><Relationship Id="rId10" Type="http://schemas.openxmlformats.org/officeDocument/2006/relationships/image" Target="../media/image119.emf"/><Relationship Id="rId4" Type="http://schemas.openxmlformats.org/officeDocument/2006/relationships/image" Target="../media/image113.emf"/><Relationship Id="rId9" Type="http://schemas.openxmlformats.org/officeDocument/2006/relationships/image" Target="../media/image118.emf"/><Relationship Id="rId14" Type="http://schemas.openxmlformats.org/officeDocument/2006/relationships/image" Target="../media/image123.emf"/></Relationships>
</file>

<file path=ppt/slides/_rels/slide72.xml.rels><?xml version="1.0" encoding="UTF-8" standalone="yes"?>
<Relationships xmlns="http://schemas.openxmlformats.org/package/2006/relationships"><Relationship Id="rId8" Type="http://schemas.openxmlformats.org/officeDocument/2006/relationships/image" Target="../media/image117.emf"/><Relationship Id="rId13" Type="http://schemas.openxmlformats.org/officeDocument/2006/relationships/image" Target="../media/image122.emf"/><Relationship Id="rId3" Type="http://schemas.openxmlformats.org/officeDocument/2006/relationships/image" Target="../media/image112.emf"/><Relationship Id="rId7" Type="http://schemas.openxmlformats.org/officeDocument/2006/relationships/image" Target="../media/image116.emf"/><Relationship Id="rId12" Type="http://schemas.openxmlformats.org/officeDocument/2006/relationships/image" Target="../media/image121.emf"/><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115.emf"/><Relationship Id="rId11" Type="http://schemas.openxmlformats.org/officeDocument/2006/relationships/image" Target="../media/image120.emf"/><Relationship Id="rId5" Type="http://schemas.openxmlformats.org/officeDocument/2006/relationships/image" Target="../media/image114.emf"/><Relationship Id="rId10" Type="http://schemas.openxmlformats.org/officeDocument/2006/relationships/image" Target="../media/image119.emf"/><Relationship Id="rId4" Type="http://schemas.openxmlformats.org/officeDocument/2006/relationships/image" Target="../media/image113.emf"/><Relationship Id="rId9" Type="http://schemas.openxmlformats.org/officeDocument/2006/relationships/image" Target="../media/image118.emf"/><Relationship Id="rId14" Type="http://schemas.openxmlformats.org/officeDocument/2006/relationships/image" Target="../media/image123.emf"/></Relationships>
</file>

<file path=ppt/slides/_rels/slide73.xml.rels><?xml version="1.0" encoding="UTF-8" standalone="yes"?>
<Relationships xmlns="http://schemas.openxmlformats.org/package/2006/relationships"><Relationship Id="rId8" Type="http://schemas.openxmlformats.org/officeDocument/2006/relationships/image" Target="../media/image129.emf"/><Relationship Id="rId13" Type="http://schemas.openxmlformats.org/officeDocument/2006/relationships/image" Target="../media/image134.emf"/><Relationship Id="rId3" Type="http://schemas.openxmlformats.org/officeDocument/2006/relationships/image" Target="../media/image124.emf"/><Relationship Id="rId7" Type="http://schemas.openxmlformats.org/officeDocument/2006/relationships/image" Target="../media/image128.emf"/><Relationship Id="rId12" Type="http://schemas.openxmlformats.org/officeDocument/2006/relationships/image" Target="../media/image133.emf"/><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127.emf"/><Relationship Id="rId11" Type="http://schemas.openxmlformats.org/officeDocument/2006/relationships/image" Target="../media/image132.emf"/><Relationship Id="rId5" Type="http://schemas.openxmlformats.org/officeDocument/2006/relationships/image" Target="../media/image126.emf"/><Relationship Id="rId10" Type="http://schemas.openxmlformats.org/officeDocument/2006/relationships/image" Target="../media/image131.emf"/><Relationship Id="rId4" Type="http://schemas.openxmlformats.org/officeDocument/2006/relationships/image" Target="../media/image125.emf"/><Relationship Id="rId9" Type="http://schemas.openxmlformats.org/officeDocument/2006/relationships/image" Target="../media/image130.emf"/><Relationship Id="rId14" Type="http://schemas.openxmlformats.org/officeDocument/2006/relationships/image" Target="../media/image135.emf"/></Relationships>
</file>

<file path=ppt/slides/_rels/slide7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s://csurams.maps.arcgis.com/apps/MapJournal/index.html?appid=7d49022bff5a49a099c63320d421ea36"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47.emf"/><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49.emf"/><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53.emf"/><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54.emf"/><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155.jpg"/></Relationships>
</file>

<file path=ppt/slides/_rels/slide97.xml.rels><?xml version="1.0" encoding="UTF-8" standalone="yes"?>
<Relationships xmlns="http://schemas.openxmlformats.org/package/2006/relationships"><Relationship Id="rId3" Type="http://schemas.openxmlformats.org/officeDocument/2006/relationships/image" Target="../media/image156.emf"/><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57.emf"/><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58.emf"/><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ree in a forest&#10;&#10;Description automatically generated">
            <a:extLst>
              <a:ext uri="{FF2B5EF4-FFF2-40B4-BE49-F238E27FC236}">
                <a16:creationId xmlns:a16="http://schemas.microsoft.com/office/drawing/2014/main" id="{440C4B49-F514-0E4D-9263-CDC1D3769D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27823" y="0"/>
            <a:ext cx="8911340" cy="5938630"/>
          </a:xfrm>
          <a:prstGeom prst="rect">
            <a:avLst/>
          </a:prstGeom>
        </p:spPr>
      </p:pic>
      <p:sp>
        <p:nvSpPr>
          <p:cNvPr id="9" name="Rectangle 8">
            <a:extLst>
              <a:ext uri="{FF2B5EF4-FFF2-40B4-BE49-F238E27FC236}">
                <a16:creationId xmlns:a16="http://schemas.microsoft.com/office/drawing/2014/main" id="{2AD914FD-AF6E-6B4B-BB37-0824A293C5E2}"/>
              </a:ext>
            </a:extLst>
          </p:cNvPr>
          <p:cNvSpPr/>
          <p:nvPr/>
        </p:nvSpPr>
        <p:spPr>
          <a:xfrm>
            <a:off x="1536507" y="209618"/>
            <a:ext cx="9075106" cy="1911927"/>
          </a:xfrm>
          <a:prstGeom prst="rect">
            <a:avLst/>
          </a:prstGeom>
          <a:solidFill>
            <a:srgbClr val="000000">
              <a:alpha val="52941"/>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BF906E1-833E-E94B-99C8-918E19658D01}"/>
              </a:ext>
            </a:extLst>
          </p:cNvPr>
          <p:cNvSpPr/>
          <p:nvPr/>
        </p:nvSpPr>
        <p:spPr>
          <a:xfrm>
            <a:off x="1580387" y="5281330"/>
            <a:ext cx="9075106" cy="1911927"/>
          </a:xfrm>
          <a:prstGeom prst="rect">
            <a:avLst/>
          </a:prstGeom>
          <a:solidFill>
            <a:srgbClr val="000000">
              <a:alpha val="52941"/>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38D1E0-9EBD-8F4A-89C1-AC2DF77B639A}"/>
              </a:ext>
            </a:extLst>
          </p:cNvPr>
          <p:cNvSpPr>
            <a:spLocks noGrp="1"/>
          </p:cNvSpPr>
          <p:nvPr>
            <p:ph type="ctrTitle"/>
          </p:nvPr>
        </p:nvSpPr>
        <p:spPr>
          <a:xfrm>
            <a:off x="1511493" y="65375"/>
            <a:ext cx="9144000" cy="1655763"/>
          </a:xfrm>
        </p:spPr>
        <p:txBody>
          <a:bodyPr>
            <a:normAutofit fontScale="90000"/>
          </a:bodyPr>
          <a:lstStyle/>
          <a:p>
            <a:r>
              <a:rPr lang="en-US" dirty="0"/>
              <a:t>Monitoring Data and Desired Conditions: Lone Pine</a:t>
            </a:r>
          </a:p>
        </p:txBody>
      </p:sp>
      <p:sp>
        <p:nvSpPr>
          <p:cNvPr id="3" name="Subtitle 2">
            <a:extLst>
              <a:ext uri="{FF2B5EF4-FFF2-40B4-BE49-F238E27FC236}">
                <a16:creationId xmlns:a16="http://schemas.microsoft.com/office/drawing/2014/main" id="{4B636A7F-59FD-324D-8BE4-C60249E2B242}"/>
              </a:ext>
            </a:extLst>
          </p:cNvPr>
          <p:cNvSpPr>
            <a:spLocks noGrp="1"/>
          </p:cNvSpPr>
          <p:nvPr>
            <p:ph type="subTitle" idx="1"/>
          </p:nvPr>
        </p:nvSpPr>
        <p:spPr>
          <a:xfrm>
            <a:off x="1545940" y="1641388"/>
            <a:ext cx="9144000" cy="643380"/>
          </a:xfrm>
        </p:spPr>
        <p:txBody>
          <a:bodyPr/>
          <a:lstStyle/>
          <a:p>
            <a:r>
              <a:rPr lang="en-US" dirty="0"/>
              <a:t>Baseline Current Conditions (Pre-treatment)</a:t>
            </a:r>
          </a:p>
        </p:txBody>
      </p:sp>
      <p:pic>
        <p:nvPicPr>
          <p:cNvPr id="1026" name="Picture 2" descr="Mountain Studies Institute">
            <a:extLst>
              <a:ext uri="{FF2B5EF4-FFF2-40B4-BE49-F238E27FC236}">
                <a16:creationId xmlns:a16="http://schemas.microsoft.com/office/drawing/2014/main" id="{3F81FDB6-E760-6143-BE7E-CA91891F248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5808414"/>
            <a:ext cx="4370097" cy="10495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WRF Collaborative – Dolores Watershed Resilient Forest Collaborative">
            <a:extLst>
              <a:ext uri="{FF2B5EF4-FFF2-40B4-BE49-F238E27FC236}">
                <a16:creationId xmlns:a16="http://schemas.microsoft.com/office/drawing/2014/main" id="{F80A8413-F05B-7043-84BA-427FD585618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715559" y="5711362"/>
            <a:ext cx="4432924" cy="115544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nited States Forest Service - Wikipedia">
            <a:extLst>
              <a:ext uri="{FF2B5EF4-FFF2-40B4-BE49-F238E27FC236}">
                <a16:creationId xmlns:a16="http://schemas.microsoft.com/office/drawing/2014/main" id="{EB4C9974-2205-9A45-AC73-C0BAFA77B473}"/>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612792" y="5763544"/>
            <a:ext cx="966413" cy="1051083"/>
          </a:xfrm>
          <a:prstGeom prst="rect">
            <a:avLst/>
          </a:prstGeom>
          <a:noFill/>
          <a:extLst>
            <a:ext uri="{909E8E84-426E-40DD-AFC4-6F175D3DCCD1}">
              <a14:hiddenFill xmlns:a14="http://schemas.microsoft.com/office/drawing/2010/main">
                <a:solidFill>
                  <a:srgbClr val="FFFFFF"/>
                </a:solidFill>
              </a14:hiddenFill>
            </a:ext>
          </a:extLst>
        </p:spPr>
      </p:pic>
      <p:sp>
        <p:nvSpPr>
          <p:cNvPr id="10" name="Subtitle 2">
            <a:extLst>
              <a:ext uri="{FF2B5EF4-FFF2-40B4-BE49-F238E27FC236}">
                <a16:creationId xmlns:a16="http://schemas.microsoft.com/office/drawing/2014/main" id="{6E36458D-04BC-B147-A524-982CCD8F6097}"/>
              </a:ext>
            </a:extLst>
          </p:cNvPr>
          <p:cNvSpPr txBox="1">
            <a:spLocks/>
          </p:cNvSpPr>
          <p:nvPr/>
        </p:nvSpPr>
        <p:spPr>
          <a:xfrm>
            <a:off x="1313833" y="5295250"/>
            <a:ext cx="9144000" cy="64338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Dr. Michael Remke</a:t>
            </a:r>
          </a:p>
        </p:txBody>
      </p:sp>
    </p:spTree>
    <p:extLst>
      <p:ext uri="{BB962C8B-B14F-4D97-AF65-F5344CB8AC3E}">
        <p14:creationId xmlns:p14="http://schemas.microsoft.com/office/powerpoint/2010/main" val="4707023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BDD24-E4D3-4F4B-A3C5-975354941ABD}"/>
              </a:ext>
            </a:extLst>
          </p:cNvPr>
          <p:cNvSpPr>
            <a:spLocks noGrp="1"/>
          </p:cNvSpPr>
          <p:nvPr>
            <p:ph type="title"/>
          </p:nvPr>
        </p:nvSpPr>
        <p:spPr/>
        <p:txBody>
          <a:bodyPr/>
          <a:lstStyle/>
          <a:p>
            <a:r>
              <a:rPr lang="en-US" dirty="0"/>
              <a:t>Lone Pine Environmental Assessment</a:t>
            </a:r>
          </a:p>
        </p:txBody>
      </p:sp>
      <p:sp>
        <p:nvSpPr>
          <p:cNvPr id="3" name="Content Placeholder 2">
            <a:extLst>
              <a:ext uri="{FF2B5EF4-FFF2-40B4-BE49-F238E27FC236}">
                <a16:creationId xmlns:a16="http://schemas.microsoft.com/office/drawing/2014/main" id="{50F59DC9-BD6B-9E45-B3CC-532F1746637C}"/>
              </a:ext>
            </a:extLst>
          </p:cNvPr>
          <p:cNvSpPr>
            <a:spLocks noGrp="1"/>
          </p:cNvSpPr>
          <p:nvPr>
            <p:ph idx="1"/>
          </p:nvPr>
        </p:nvSpPr>
        <p:spPr>
          <a:xfrm>
            <a:off x="838200" y="1825625"/>
            <a:ext cx="4548809" cy="4351338"/>
          </a:xfrm>
        </p:spPr>
        <p:txBody>
          <a:bodyPr>
            <a:normAutofit lnSpcReduction="10000"/>
          </a:bodyPr>
          <a:lstStyle/>
          <a:p>
            <a:r>
              <a:rPr lang="en-US" b="1" dirty="0"/>
              <a:t>Objectives</a:t>
            </a:r>
          </a:p>
          <a:p>
            <a:pPr lvl="1"/>
            <a:r>
              <a:rPr lang="en-US" dirty="0"/>
              <a:t>Increase forest resilience </a:t>
            </a:r>
          </a:p>
          <a:p>
            <a:pPr lvl="1"/>
            <a:r>
              <a:rPr lang="en-US" dirty="0"/>
              <a:t>Increase tree age class diversity </a:t>
            </a:r>
          </a:p>
          <a:p>
            <a:pPr lvl="1"/>
            <a:r>
              <a:rPr lang="en-US" dirty="0"/>
              <a:t>Promote recovery of forest</a:t>
            </a:r>
          </a:p>
          <a:p>
            <a:pPr lvl="1"/>
            <a:r>
              <a:rPr lang="en-US" dirty="0"/>
              <a:t>Reduce risk of high severity wildfires </a:t>
            </a:r>
          </a:p>
          <a:p>
            <a:pPr lvl="1"/>
            <a:r>
              <a:rPr lang="en-US" dirty="0"/>
              <a:t>Provide wood products</a:t>
            </a:r>
          </a:p>
          <a:p>
            <a:pPr lvl="1"/>
            <a:endParaRPr lang="en-US" dirty="0"/>
          </a:p>
          <a:p>
            <a:r>
              <a:rPr lang="en-US" b="1" dirty="0"/>
              <a:t>Target Basal Area</a:t>
            </a:r>
          </a:p>
          <a:p>
            <a:pPr lvl="1"/>
            <a:r>
              <a:rPr lang="en-US" b="1" dirty="0"/>
              <a:t> 50-70 ft</a:t>
            </a:r>
            <a:r>
              <a:rPr lang="en-US" b="1" baseline="30000" dirty="0"/>
              <a:t>2</a:t>
            </a:r>
            <a:r>
              <a:rPr lang="en-US" b="1" dirty="0"/>
              <a:t>/acre</a:t>
            </a:r>
          </a:p>
          <a:p>
            <a:pPr lvl="2"/>
            <a:r>
              <a:rPr lang="en-US" b="1" dirty="0"/>
              <a:t>Thinning across all size classes</a:t>
            </a:r>
          </a:p>
          <a:p>
            <a:pPr lvl="2"/>
            <a:endParaRPr lang="en-US" b="1" dirty="0"/>
          </a:p>
        </p:txBody>
      </p:sp>
      <p:pic>
        <p:nvPicPr>
          <p:cNvPr id="5" name="Picture 4" descr="A tree in a forest&#10;&#10;Description automatically generated">
            <a:extLst>
              <a:ext uri="{FF2B5EF4-FFF2-40B4-BE49-F238E27FC236}">
                <a16:creationId xmlns:a16="http://schemas.microsoft.com/office/drawing/2014/main" id="{57ED6055-07E3-9841-900B-F45EF048B2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7584" y="1753644"/>
            <a:ext cx="6794416" cy="4527886"/>
          </a:xfrm>
          <a:prstGeom prst="rect">
            <a:avLst/>
          </a:prstGeom>
        </p:spPr>
      </p:pic>
    </p:spTree>
    <p:extLst>
      <p:ext uri="{BB962C8B-B14F-4D97-AF65-F5344CB8AC3E}">
        <p14:creationId xmlns:p14="http://schemas.microsoft.com/office/powerpoint/2010/main" val="328674610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238EF2-593A-1043-878B-2DAAEDE427D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b="-1"/>
          <a:stretch/>
        </p:blipFill>
        <p:spPr>
          <a:xfrm>
            <a:off x="4117521" y="10"/>
            <a:ext cx="8074479" cy="6857990"/>
          </a:xfrm>
          <a:prstGeom prst="rect">
            <a:avLst/>
          </a:prstGeom>
        </p:spPr>
      </p:pic>
      <p:sp>
        <p:nvSpPr>
          <p:cNvPr id="10" name="Freeform: Shape 9">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0A79C1C-B9A0-CB4B-B81F-FFA3B0C13CC2}"/>
              </a:ext>
            </a:extLst>
          </p:cNvPr>
          <p:cNvSpPr>
            <a:spLocks noGrp="1"/>
          </p:cNvSpPr>
          <p:nvPr>
            <p:ph type="title"/>
          </p:nvPr>
        </p:nvSpPr>
        <p:spPr>
          <a:xfrm>
            <a:off x="804672" y="365125"/>
            <a:ext cx="5266155" cy="1325563"/>
          </a:xfrm>
        </p:spPr>
        <p:txBody>
          <a:bodyPr>
            <a:normAutofit/>
          </a:bodyPr>
          <a:lstStyle/>
          <a:p>
            <a:r>
              <a:rPr lang="en-US" dirty="0"/>
              <a:t>Glade Canyon</a:t>
            </a:r>
          </a:p>
        </p:txBody>
      </p:sp>
      <p:sp>
        <p:nvSpPr>
          <p:cNvPr id="3" name="Content Placeholder 2">
            <a:extLst>
              <a:ext uri="{FF2B5EF4-FFF2-40B4-BE49-F238E27FC236}">
                <a16:creationId xmlns:a16="http://schemas.microsoft.com/office/drawing/2014/main" id="{BBCD742F-92CB-8249-8507-AAD42B36EBE7}"/>
              </a:ext>
            </a:extLst>
          </p:cNvPr>
          <p:cNvSpPr>
            <a:spLocks noGrp="1"/>
          </p:cNvSpPr>
          <p:nvPr>
            <p:ph idx="1"/>
          </p:nvPr>
        </p:nvSpPr>
        <p:spPr>
          <a:xfrm>
            <a:off x="419631" y="1584102"/>
            <a:ext cx="4852416" cy="4685728"/>
          </a:xfrm>
        </p:spPr>
        <p:txBody>
          <a:bodyPr>
            <a:normAutofit/>
          </a:bodyPr>
          <a:lstStyle/>
          <a:p>
            <a:r>
              <a:rPr lang="en-US" sz="1800" dirty="0"/>
              <a:t>Shows high tree mortality</a:t>
            </a:r>
          </a:p>
          <a:p>
            <a:pPr lvl="1"/>
            <a:r>
              <a:rPr lang="en-US" sz="1800" dirty="0"/>
              <a:t>Similar mortality rates to other outbreaks of </a:t>
            </a:r>
            <a:r>
              <a:rPr lang="en-US" sz="1800" dirty="0" err="1"/>
              <a:t>roundheaded</a:t>
            </a:r>
            <a:r>
              <a:rPr lang="en-US" sz="1800" dirty="0"/>
              <a:t> beetle (</a:t>
            </a:r>
            <a:r>
              <a:rPr lang="en-US" sz="1800" dirty="0" err="1"/>
              <a:t>Negrón</a:t>
            </a:r>
            <a:r>
              <a:rPr lang="en-US" sz="1800" dirty="0"/>
              <a:t> et al. 2008)</a:t>
            </a:r>
          </a:p>
          <a:p>
            <a:pPr lvl="2"/>
            <a:r>
              <a:rPr lang="en-US" sz="1800" dirty="0"/>
              <a:t>All size classes impacted </a:t>
            </a:r>
          </a:p>
          <a:p>
            <a:pPr lvl="2"/>
            <a:r>
              <a:rPr lang="en-US" sz="1800" dirty="0"/>
              <a:t>A mix of more recent and older mortality</a:t>
            </a:r>
          </a:p>
          <a:p>
            <a:pPr lvl="2"/>
            <a:endParaRPr lang="en-US" sz="1800" dirty="0"/>
          </a:p>
          <a:p>
            <a:r>
              <a:rPr lang="en-US" sz="1800" dirty="0"/>
              <a:t>Minimal tree regeneration</a:t>
            </a:r>
          </a:p>
          <a:p>
            <a:endParaRPr lang="en-US" sz="1800" dirty="0"/>
          </a:p>
          <a:p>
            <a:r>
              <a:rPr lang="en-US" sz="1800" dirty="0"/>
              <a:t>Fuels remain fairly low – could change as mortality ages</a:t>
            </a:r>
          </a:p>
          <a:p>
            <a:endParaRPr lang="en-US" sz="1800" dirty="0"/>
          </a:p>
          <a:p>
            <a:r>
              <a:rPr lang="en-US" sz="1800" dirty="0"/>
              <a:t>These areas have high density AND are on a south facing slope </a:t>
            </a:r>
          </a:p>
        </p:txBody>
      </p:sp>
    </p:spTree>
    <p:extLst>
      <p:ext uri="{BB962C8B-B14F-4D97-AF65-F5344CB8AC3E}">
        <p14:creationId xmlns:p14="http://schemas.microsoft.com/office/powerpoint/2010/main" val="8100819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2FFE3-6D32-7A4C-9BA4-883A1DC2B674}"/>
              </a:ext>
            </a:extLst>
          </p:cNvPr>
          <p:cNvSpPr>
            <a:spLocks noGrp="1"/>
          </p:cNvSpPr>
          <p:nvPr>
            <p:ph type="title"/>
          </p:nvPr>
        </p:nvSpPr>
        <p:spPr/>
        <p:txBody>
          <a:bodyPr/>
          <a:lstStyle/>
          <a:p>
            <a:r>
              <a:rPr lang="en-US" dirty="0"/>
              <a:t>BEST – Extra graphs</a:t>
            </a:r>
          </a:p>
        </p:txBody>
      </p:sp>
      <p:sp>
        <p:nvSpPr>
          <p:cNvPr id="3" name="Content Placeholder 2">
            <a:extLst>
              <a:ext uri="{FF2B5EF4-FFF2-40B4-BE49-F238E27FC236}">
                <a16:creationId xmlns:a16="http://schemas.microsoft.com/office/drawing/2014/main" id="{4A7AD29F-DCDE-8A4B-8A56-A698F8FDE08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81456659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AAD68-D493-8847-9A43-AE920993026F}"/>
              </a:ext>
            </a:extLst>
          </p:cNvPr>
          <p:cNvSpPr>
            <a:spLocks noGrp="1"/>
          </p:cNvSpPr>
          <p:nvPr>
            <p:ph type="title"/>
          </p:nvPr>
        </p:nvSpPr>
        <p:spPr>
          <a:xfrm>
            <a:off x="838200" y="0"/>
            <a:ext cx="10515600" cy="1325563"/>
          </a:xfrm>
        </p:spPr>
        <p:txBody>
          <a:bodyPr/>
          <a:lstStyle/>
          <a:p>
            <a:r>
              <a:rPr lang="en-US" dirty="0"/>
              <a:t>Trees – All species</a:t>
            </a:r>
          </a:p>
        </p:txBody>
      </p:sp>
      <p:pic>
        <p:nvPicPr>
          <p:cNvPr id="5" name="Content Placeholder 4">
            <a:extLst>
              <a:ext uri="{FF2B5EF4-FFF2-40B4-BE49-F238E27FC236}">
                <a16:creationId xmlns:a16="http://schemas.microsoft.com/office/drawing/2014/main" id="{E0EB5989-5C56-2547-AD79-E79F14E69C20}"/>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414924" y="858888"/>
            <a:ext cx="7777075" cy="5999112"/>
          </a:xfrm>
        </p:spPr>
      </p:pic>
    </p:spTree>
    <p:extLst>
      <p:ext uri="{BB962C8B-B14F-4D97-AF65-F5344CB8AC3E}">
        <p14:creationId xmlns:p14="http://schemas.microsoft.com/office/powerpoint/2010/main" val="220099868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973E-8E7B-CA43-BC8F-BBF26F3AAA27}"/>
              </a:ext>
            </a:extLst>
          </p:cNvPr>
          <p:cNvSpPr>
            <a:spLocks noGrp="1"/>
          </p:cNvSpPr>
          <p:nvPr>
            <p:ph type="title"/>
          </p:nvPr>
        </p:nvSpPr>
        <p:spPr/>
        <p:txBody>
          <a:bodyPr/>
          <a:lstStyle/>
          <a:p>
            <a:r>
              <a:rPr lang="en-US" dirty="0"/>
              <a:t>Trees - Ponderosa Pine Canopy Cover</a:t>
            </a:r>
          </a:p>
        </p:txBody>
      </p:sp>
      <p:pic>
        <p:nvPicPr>
          <p:cNvPr id="5" name="Content Placeholder 4">
            <a:extLst>
              <a:ext uri="{FF2B5EF4-FFF2-40B4-BE49-F238E27FC236}">
                <a16:creationId xmlns:a16="http://schemas.microsoft.com/office/drawing/2014/main" id="{36262685-22C0-0E46-9691-F999E3C27AD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747261" y="1287081"/>
            <a:ext cx="7221975" cy="5570917"/>
          </a:xfrm>
        </p:spPr>
      </p:pic>
    </p:spTree>
    <p:extLst>
      <p:ext uri="{BB962C8B-B14F-4D97-AF65-F5344CB8AC3E}">
        <p14:creationId xmlns:p14="http://schemas.microsoft.com/office/powerpoint/2010/main" val="371424318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973E-8E7B-CA43-BC8F-BBF26F3AAA27}"/>
              </a:ext>
            </a:extLst>
          </p:cNvPr>
          <p:cNvSpPr>
            <a:spLocks noGrp="1"/>
          </p:cNvSpPr>
          <p:nvPr>
            <p:ph type="title"/>
          </p:nvPr>
        </p:nvSpPr>
        <p:spPr/>
        <p:txBody>
          <a:bodyPr/>
          <a:lstStyle/>
          <a:p>
            <a:r>
              <a:rPr lang="en-US" dirty="0"/>
              <a:t>Trees - Ponderosa Pine Crown Base Height</a:t>
            </a:r>
          </a:p>
        </p:txBody>
      </p:sp>
      <p:pic>
        <p:nvPicPr>
          <p:cNvPr id="5" name="Content Placeholder 4">
            <a:extLst>
              <a:ext uri="{FF2B5EF4-FFF2-40B4-BE49-F238E27FC236}">
                <a16:creationId xmlns:a16="http://schemas.microsoft.com/office/drawing/2014/main" id="{36262685-22C0-0E46-9691-F999E3C27AD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747262" y="1287081"/>
            <a:ext cx="7221973" cy="5570916"/>
          </a:xfrm>
        </p:spPr>
      </p:pic>
    </p:spTree>
    <p:extLst>
      <p:ext uri="{BB962C8B-B14F-4D97-AF65-F5344CB8AC3E}">
        <p14:creationId xmlns:p14="http://schemas.microsoft.com/office/powerpoint/2010/main" val="112100821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973E-8E7B-CA43-BC8F-BBF26F3AAA27}"/>
              </a:ext>
            </a:extLst>
          </p:cNvPr>
          <p:cNvSpPr>
            <a:spLocks noGrp="1"/>
          </p:cNvSpPr>
          <p:nvPr>
            <p:ph type="title"/>
          </p:nvPr>
        </p:nvSpPr>
        <p:spPr/>
        <p:txBody>
          <a:bodyPr/>
          <a:lstStyle/>
          <a:p>
            <a:r>
              <a:rPr lang="en-US" dirty="0"/>
              <a:t>Shrubs – All species</a:t>
            </a:r>
          </a:p>
        </p:txBody>
      </p:sp>
      <p:pic>
        <p:nvPicPr>
          <p:cNvPr id="5" name="Content Placeholder 4">
            <a:extLst>
              <a:ext uri="{FF2B5EF4-FFF2-40B4-BE49-F238E27FC236}">
                <a16:creationId xmlns:a16="http://schemas.microsoft.com/office/drawing/2014/main" id="{36262685-22C0-0E46-9691-F999E3C27AD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747261" y="1287081"/>
            <a:ext cx="7221975" cy="5570917"/>
          </a:xfrm>
        </p:spPr>
      </p:pic>
    </p:spTree>
    <p:extLst>
      <p:ext uri="{BB962C8B-B14F-4D97-AF65-F5344CB8AC3E}">
        <p14:creationId xmlns:p14="http://schemas.microsoft.com/office/powerpoint/2010/main" val="278804148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973E-8E7B-CA43-BC8F-BBF26F3AAA27}"/>
              </a:ext>
            </a:extLst>
          </p:cNvPr>
          <p:cNvSpPr>
            <a:spLocks noGrp="1"/>
          </p:cNvSpPr>
          <p:nvPr>
            <p:ph type="title"/>
          </p:nvPr>
        </p:nvSpPr>
        <p:spPr/>
        <p:txBody>
          <a:bodyPr/>
          <a:lstStyle/>
          <a:p>
            <a:r>
              <a:rPr lang="en-US" dirty="0"/>
              <a:t>Shrubs – Oak</a:t>
            </a:r>
          </a:p>
        </p:txBody>
      </p:sp>
      <p:pic>
        <p:nvPicPr>
          <p:cNvPr id="5" name="Content Placeholder 4">
            <a:extLst>
              <a:ext uri="{FF2B5EF4-FFF2-40B4-BE49-F238E27FC236}">
                <a16:creationId xmlns:a16="http://schemas.microsoft.com/office/drawing/2014/main" id="{36262685-22C0-0E46-9691-F999E3C27AD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747262" y="1287081"/>
            <a:ext cx="7221973" cy="5570916"/>
          </a:xfrm>
        </p:spPr>
      </p:pic>
    </p:spTree>
    <p:extLst>
      <p:ext uri="{BB962C8B-B14F-4D97-AF65-F5344CB8AC3E}">
        <p14:creationId xmlns:p14="http://schemas.microsoft.com/office/powerpoint/2010/main" val="168608384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973E-8E7B-CA43-BC8F-BBF26F3AAA27}"/>
              </a:ext>
            </a:extLst>
          </p:cNvPr>
          <p:cNvSpPr>
            <a:spLocks noGrp="1"/>
          </p:cNvSpPr>
          <p:nvPr>
            <p:ph type="title"/>
          </p:nvPr>
        </p:nvSpPr>
        <p:spPr/>
        <p:txBody>
          <a:bodyPr/>
          <a:lstStyle/>
          <a:p>
            <a:r>
              <a:rPr lang="en-US" dirty="0"/>
              <a:t>Ground Cover – Forbs and Grasses</a:t>
            </a:r>
          </a:p>
        </p:txBody>
      </p:sp>
      <p:pic>
        <p:nvPicPr>
          <p:cNvPr id="5" name="Content Placeholder 4">
            <a:extLst>
              <a:ext uri="{FF2B5EF4-FFF2-40B4-BE49-F238E27FC236}">
                <a16:creationId xmlns:a16="http://schemas.microsoft.com/office/drawing/2014/main" id="{36262685-22C0-0E46-9691-F999E3C27AD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747264" y="1292693"/>
            <a:ext cx="7221973" cy="5570916"/>
          </a:xfrm>
        </p:spPr>
      </p:pic>
    </p:spTree>
    <p:extLst>
      <p:ext uri="{BB962C8B-B14F-4D97-AF65-F5344CB8AC3E}">
        <p14:creationId xmlns:p14="http://schemas.microsoft.com/office/powerpoint/2010/main" val="194601935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973E-8E7B-CA43-BC8F-BBF26F3AAA27}"/>
              </a:ext>
            </a:extLst>
          </p:cNvPr>
          <p:cNvSpPr>
            <a:spLocks noGrp="1"/>
          </p:cNvSpPr>
          <p:nvPr>
            <p:ph type="title"/>
          </p:nvPr>
        </p:nvSpPr>
        <p:spPr/>
        <p:txBody>
          <a:bodyPr/>
          <a:lstStyle/>
          <a:p>
            <a:r>
              <a:rPr lang="en-US" dirty="0"/>
              <a:t>Ground Cover – Substrate</a:t>
            </a:r>
          </a:p>
        </p:txBody>
      </p:sp>
      <p:pic>
        <p:nvPicPr>
          <p:cNvPr id="5" name="Content Placeholder 4">
            <a:extLst>
              <a:ext uri="{FF2B5EF4-FFF2-40B4-BE49-F238E27FC236}">
                <a16:creationId xmlns:a16="http://schemas.microsoft.com/office/drawing/2014/main" id="{36262685-22C0-0E46-9691-F999E3C27AD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747264" y="1292693"/>
            <a:ext cx="7221972" cy="5570915"/>
          </a:xfrm>
        </p:spPr>
      </p:pic>
    </p:spTree>
    <p:extLst>
      <p:ext uri="{BB962C8B-B14F-4D97-AF65-F5344CB8AC3E}">
        <p14:creationId xmlns:p14="http://schemas.microsoft.com/office/powerpoint/2010/main" val="198779418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973E-8E7B-CA43-BC8F-BBF26F3AAA27}"/>
              </a:ext>
            </a:extLst>
          </p:cNvPr>
          <p:cNvSpPr>
            <a:spLocks noGrp="1"/>
          </p:cNvSpPr>
          <p:nvPr>
            <p:ph type="title"/>
          </p:nvPr>
        </p:nvSpPr>
        <p:spPr/>
        <p:txBody>
          <a:bodyPr/>
          <a:lstStyle/>
          <a:p>
            <a:r>
              <a:rPr lang="en-US" dirty="0"/>
              <a:t>Ground Cover – Fuels</a:t>
            </a:r>
          </a:p>
        </p:txBody>
      </p:sp>
      <p:pic>
        <p:nvPicPr>
          <p:cNvPr id="5" name="Content Placeholder 4">
            <a:extLst>
              <a:ext uri="{FF2B5EF4-FFF2-40B4-BE49-F238E27FC236}">
                <a16:creationId xmlns:a16="http://schemas.microsoft.com/office/drawing/2014/main" id="{36262685-22C0-0E46-9691-F999E3C27AD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747264" y="1287083"/>
            <a:ext cx="7221972" cy="5570915"/>
          </a:xfrm>
        </p:spPr>
      </p:pic>
    </p:spTree>
    <p:extLst>
      <p:ext uri="{BB962C8B-B14F-4D97-AF65-F5344CB8AC3E}">
        <p14:creationId xmlns:p14="http://schemas.microsoft.com/office/powerpoint/2010/main" val="1474379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6D3AA-45D5-E944-963A-F449CF62813B}"/>
              </a:ext>
            </a:extLst>
          </p:cNvPr>
          <p:cNvSpPr>
            <a:spLocks noGrp="1"/>
          </p:cNvSpPr>
          <p:nvPr>
            <p:ph type="title"/>
          </p:nvPr>
        </p:nvSpPr>
        <p:spPr/>
        <p:txBody>
          <a:bodyPr/>
          <a:lstStyle/>
          <a:p>
            <a:r>
              <a:rPr lang="en-US" dirty="0"/>
              <a:t>What is Basal Area</a:t>
            </a:r>
          </a:p>
        </p:txBody>
      </p:sp>
      <p:sp>
        <p:nvSpPr>
          <p:cNvPr id="3" name="Content Placeholder 2">
            <a:extLst>
              <a:ext uri="{FF2B5EF4-FFF2-40B4-BE49-F238E27FC236}">
                <a16:creationId xmlns:a16="http://schemas.microsoft.com/office/drawing/2014/main" id="{57A8565D-6ADC-3843-9768-8FB87A6F07C2}"/>
              </a:ext>
            </a:extLst>
          </p:cNvPr>
          <p:cNvSpPr>
            <a:spLocks noGrp="1"/>
          </p:cNvSpPr>
          <p:nvPr>
            <p:ph idx="1"/>
          </p:nvPr>
        </p:nvSpPr>
        <p:spPr>
          <a:xfrm>
            <a:off x="838200" y="1825625"/>
            <a:ext cx="5216150" cy="4351338"/>
          </a:xfrm>
        </p:spPr>
        <p:txBody>
          <a:bodyPr/>
          <a:lstStyle/>
          <a:p>
            <a:r>
              <a:rPr lang="en-US" dirty="0"/>
              <a:t>Area of tree stems – </a:t>
            </a:r>
          </a:p>
          <a:p>
            <a:pPr lvl="1"/>
            <a:r>
              <a:rPr lang="en-US" dirty="0"/>
              <a:t>Useful for thinking about the amount of wood </a:t>
            </a:r>
          </a:p>
        </p:txBody>
      </p:sp>
      <p:pic>
        <p:nvPicPr>
          <p:cNvPr id="1026" name="Picture 2" descr="Tree &amp; Stand Measurement">
            <a:extLst>
              <a:ext uri="{FF2B5EF4-FFF2-40B4-BE49-F238E27FC236}">
                <a16:creationId xmlns:a16="http://schemas.microsoft.com/office/drawing/2014/main" id="{F588220B-5E58-D645-9BE8-2375B6C52F0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36760" y="1825624"/>
            <a:ext cx="5154458" cy="4257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31297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562AF-75DC-EA45-B383-E5A8D29B2BA7}"/>
              </a:ext>
            </a:extLst>
          </p:cNvPr>
          <p:cNvSpPr>
            <a:spLocks noGrp="1"/>
          </p:cNvSpPr>
          <p:nvPr>
            <p:ph type="title"/>
          </p:nvPr>
        </p:nvSpPr>
        <p:spPr/>
        <p:txBody>
          <a:bodyPr/>
          <a:lstStyle/>
          <a:p>
            <a:r>
              <a:rPr lang="en-US" dirty="0"/>
              <a:t>Glade Canyon – Extra Graphs</a:t>
            </a:r>
          </a:p>
        </p:txBody>
      </p:sp>
      <p:sp>
        <p:nvSpPr>
          <p:cNvPr id="3" name="Content Placeholder 2">
            <a:extLst>
              <a:ext uri="{FF2B5EF4-FFF2-40B4-BE49-F238E27FC236}">
                <a16:creationId xmlns:a16="http://schemas.microsoft.com/office/drawing/2014/main" id="{36B7A4F0-5C9B-344C-8EB7-D65BC5C9FB6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7155272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AAD68-D493-8847-9A43-AE920993026F}"/>
              </a:ext>
            </a:extLst>
          </p:cNvPr>
          <p:cNvSpPr>
            <a:spLocks noGrp="1"/>
          </p:cNvSpPr>
          <p:nvPr>
            <p:ph type="title"/>
          </p:nvPr>
        </p:nvSpPr>
        <p:spPr>
          <a:xfrm>
            <a:off x="838200" y="0"/>
            <a:ext cx="10515600" cy="1325563"/>
          </a:xfrm>
        </p:spPr>
        <p:txBody>
          <a:bodyPr/>
          <a:lstStyle/>
          <a:p>
            <a:r>
              <a:rPr lang="en-US" dirty="0"/>
              <a:t>Trees – All species</a:t>
            </a:r>
          </a:p>
        </p:txBody>
      </p:sp>
      <p:pic>
        <p:nvPicPr>
          <p:cNvPr id="5" name="Content Placeholder 4">
            <a:extLst>
              <a:ext uri="{FF2B5EF4-FFF2-40B4-BE49-F238E27FC236}">
                <a16:creationId xmlns:a16="http://schemas.microsoft.com/office/drawing/2014/main" id="{E0EB5989-5C56-2547-AD79-E79F14E69C20}"/>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437364" y="881806"/>
            <a:ext cx="7754635" cy="5981803"/>
          </a:xfrm>
        </p:spPr>
      </p:pic>
    </p:spTree>
    <p:extLst>
      <p:ext uri="{BB962C8B-B14F-4D97-AF65-F5344CB8AC3E}">
        <p14:creationId xmlns:p14="http://schemas.microsoft.com/office/powerpoint/2010/main" val="221629491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973E-8E7B-CA43-BC8F-BBF26F3AAA27}"/>
              </a:ext>
            </a:extLst>
          </p:cNvPr>
          <p:cNvSpPr>
            <a:spLocks noGrp="1"/>
          </p:cNvSpPr>
          <p:nvPr>
            <p:ph type="title"/>
          </p:nvPr>
        </p:nvSpPr>
        <p:spPr/>
        <p:txBody>
          <a:bodyPr/>
          <a:lstStyle/>
          <a:p>
            <a:r>
              <a:rPr lang="en-US" dirty="0"/>
              <a:t>Trees - Ponderosa Pine Canopy Cover</a:t>
            </a:r>
          </a:p>
        </p:txBody>
      </p:sp>
      <p:pic>
        <p:nvPicPr>
          <p:cNvPr id="5" name="Content Placeholder 4">
            <a:extLst>
              <a:ext uri="{FF2B5EF4-FFF2-40B4-BE49-F238E27FC236}">
                <a16:creationId xmlns:a16="http://schemas.microsoft.com/office/drawing/2014/main" id="{36262685-22C0-0E46-9691-F999E3C27AD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747262" y="1287081"/>
            <a:ext cx="7221973" cy="5570916"/>
          </a:xfrm>
        </p:spPr>
      </p:pic>
    </p:spTree>
    <p:extLst>
      <p:ext uri="{BB962C8B-B14F-4D97-AF65-F5344CB8AC3E}">
        <p14:creationId xmlns:p14="http://schemas.microsoft.com/office/powerpoint/2010/main" val="116362682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973E-8E7B-CA43-BC8F-BBF26F3AAA27}"/>
              </a:ext>
            </a:extLst>
          </p:cNvPr>
          <p:cNvSpPr>
            <a:spLocks noGrp="1"/>
          </p:cNvSpPr>
          <p:nvPr>
            <p:ph type="title"/>
          </p:nvPr>
        </p:nvSpPr>
        <p:spPr/>
        <p:txBody>
          <a:bodyPr/>
          <a:lstStyle/>
          <a:p>
            <a:r>
              <a:rPr lang="en-US" dirty="0"/>
              <a:t>Trees - Ponderosa Pine Crown Base Height</a:t>
            </a:r>
          </a:p>
        </p:txBody>
      </p:sp>
      <p:pic>
        <p:nvPicPr>
          <p:cNvPr id="5" name="Content Placeholder 4">
            <a:extLst>
              <a:ext uri="{FF2B5EF4-FFF2-40B4-BE49-F238E27FC236}">
                <a16:creationId xmlns:a16="http://schemas.microsoft.com/office/drawing/2014/main" id="{36262685-22C0-0E46-9691-F999E3C27AD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747262" y="1287081"/>
            <a:ext cx="7221973" cy="5570916"/>
          </a:xfrm>
        </p:spPr>
      </p:pic>
    </p:spTree>
    <p:extLst>
      <p:ext uri="{BB962C8B-B14F-4D97-AF65-F5344CB8AC3E}">
        <p14:creationId xmlns:p14="http://schemas.microsoft.com/office/powerpoint/2010/main" val="262533733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973E-8E7B-CA43-BC8F-BBF26F3AAA27}"/>
              </a:ext>
            </a:extLst>
          </p:cNvPr>
          <p:cNvSpPr>
            <a:spLocks noGrp="1"/>
          </p:cNvSpPr>
          <p:nvPr>
            <p:ph type="title"/>
          </p:nvPr>
        </p:nvSpPr>
        <p:spPr/>
        <p:txBody>
          <a:bodyPr/>
          <a:lstStyle/>
          <a:p>
            <a:r>
              <a:rPr lang="en-US" dirty="0"/>
              <a:t>Shrubs – All species</a:t>
            </a:r>
          </a:p>
        </p:txBody>
      </p:sp>
      <p:pic>
        <p:nvPicPr>
          <p:cNvPr id="5" name="Content Placeholder 4">
            <a:extLst>
              <a:ext uri="{FF2B5EF4-FFF2-40B4-BE49-F238E27FC236}">
                <a16:creationId xmlns:a16="http://schemas.microsoft.com/office/drawing/2014/main" id="{36262685-22C0-0E46-9691-F999E3C27AD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747262" y="1293019"/>
            <a:ext cx="7221973" cy="5570916"/>
          </a:xfrm>
        </p:spPr>
      </p:pic>
    </p:spTree>
    <p:extLst>
      <p:ext uri="{BB962C8B-B14F-4D97-AF65-F5344CB8AC3E}">
        <p14:creationId xmlns:p14="http://schemas.microsoft.com/office/powerpoint/2010/main" val="412458260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973E-8E7B-CA43-BC8F-BBF26F3AAA27}"/>
              </a:ext>
            </a:extLst>
          </p:cNvPr>
          <p:cNvSpPr>
            <a:spLocks noGrp="1"/>
          </p:cNvSpPr>
          <p:nvPr>
            <p:ph type="title"/>
          </p:nvPr>
        </p:nvSpPr>
        <p:spPr/>
        <p:txBody>
          <a:bodyPr/>
          <a:lstStyle/>
          <a:p>
            <a:r>
              <a:rPr lang="en-US" dirty="0"/>
              <a:t>Shrubs – Oak</a:t>
            </a:r>
          </a:p>
        </p:txBody>
      </p:sp>
      <p:pic>
        <p:nvPicPr>
          <p:cNvPr id="5" name="Content Placeholder 4">
            <a:extLst>
              <a:ext uri="{FF2B5EF4-FFF2-40B4-BE49-F238E27FC236}">
                <a16:creationId xmlns:a16="http://schemas.microsoft.com/office/drawing/2014/main" id="{36262685-22C0-0E46-9691-F999E3C27AD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747262" y="1287081"/>
            <a:ext cx="7221973" cy="5570916"/>
          </a:xfrm>
        </p:spPr>
      </p:pic>
    </p:spTree>
    <p:extLst>
      <p:ext uri="{BB962C8B-B14F-4D97-AF65-F5344CB8AC3E}">
        <p14:creationId xmlns:p14="http://schemas.microsoft.com/office/powerpoint/2010/main" val="103528131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973E-8E7B-CA43-BC8F-BBF26F3AAA27}"/>
              </a:ext>
            </a:extLst>
          </p:cNvPr>
          <p:cNvSpPr>
            <a:spLocks noGrp="1"/>
          </p:cNvSpPr>
          <p:nvPr>
            <p:ph type="title"/>
          </p:nvPr>
        </p:nvSpPr>
        <p:spPr/>
        <p:txBody>
          <a:bodyPr/>
          <a:lstStyle/>
          <a:p>
            <a:r>
              <a:rPr lang="en-US" dirty="0"/>
              <a:t>Ground Cover – Forbs and Grasses</a:t>
            </a:r>
          </a:p>
        </p:txBody>
      </p:sp>
      <p:pic>
        <p:nvPicPr>
          <p:cNvPr id="5" name="Content Placeholder 4">
            <a:extLst>
              <a:ext uri="{FF2B5EF4-FFF2-40B4-BE49-F238E27FC236}">
                <a16:creationId xmlns:a16="http://schemas.microsoft.com/office/drawing/2014/main" id="{36262685-22C0-0E46-9691-F999E3C27AD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747264" y="1287083"/>
            <a:ext cx="7221972" cy="5570915"/>
          </a:xfrm>
        </p:spPr>
      </p:pic>
    </p:spTree>
    <p:extLst>
      <p:ext uri="{BB962C8B-B14F-4D97-AF65-F5344CB8AC3E}">
        <p14:creationId xmlns:p14="http://schemas.microsoft.com/office/powerpoint/2010/main" val="158863979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973E-8E7B-CA43-BC8F-BBF26F3AAA27}"/>
              </a:ext>
            </a:extLst>
          </p:cNvPr>
          <p:cNvSpPr>
            <a:spLocks noGrp="1"/>
          </p:cNvSpPr>
          <p:nvPr>
            <p:ph type="title"/>
          </p:nvPr>
        </p:nvSpPr>
        <p:spPr/>
        <p:txBody>
          <a:bodyPr/>
          <a:lstStyle/>
          <a:p>
            <a:r>
              <a:rPr lang="en-US" dirty="0"/>
              <a:t>Ground Cover – Substrate</a:t>
            </a:r>
          </a:p>
        </p:txBody>
      </p:sp>
      <p:pic>
        <p:nvPicPr>
          <p:cNvPr id="5" name="Content Placeholder 4">
            <a:extLst>
              <a:ext uri="{FF2B5EF4-FFF2-40B4-BE49-F238E27FC236}">
                <a16:creationId xmlns:a16="http://schemas.microsoft.com/office/drawing/2014/main" id="{36262685-22C0-0E46-9691-F999E3C27AD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747264" y="1287083"/>
            <a:ext cx="7221972" cy="5570915"/>
          </a:xfrm>
        </p:spPr>
      </p:pic>
    </p:spTree>
    <p:extLst>
      <p:ext uri="{BB962C8B-B14F-4D97-AF65-F5344CB8AC3E}">
        <p14:creationId xmlns:p14="http://schemas.microsoft.com/office/powerpoint/2010/main" val="1252444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09CCC-3850-9144-B3EC-153CC628438D}"/>
              </a:ext>
            </a:extLst>
          </p:cNvPr>
          <p:cNvSpPr>
            <a:spLocks noGrp="1"/>
          </p:cNvSpPr>
          <p:nvPr>
            <p:ph type="title"/>
          </p:nvPr>
        </p:nvSpPr>
        <p:spPr/>
        <p:txBody>
          <a:bodyPr/>
          <a:lstStyle/>
          <a:p>
            <a:r>
              <a:rPr lang="en-US"/>
              <a:t>Lone Pine Treatments</a:t>
            </a:r>
            <a:endParaRPr lang="en-US" dirty="0"/>
          </a:p>
        </p:txBody>
      </p:sp>
      <p:sp>
        <p:nvSpPr>
          <p:cNvPr id="3" name="Content Placeholder 2">
            <a:extLst>
              <a:ext uri="{FF2B5EF4-FFF2-40B4-BE49-F238E27FC236}">
                <a16:creationId xmlns:a16="http://schemas.microsoft.com/office/drawing/2014/main" id="{3C17F3F5-D156-844F-AB7F-B10A04BC9663}"/>
              </a:ext>
            </a:extLst>
          </p:cNvPr>
          <p:cNvSpPr>
            <a:spLocks noGrp="1"/>
          </p:cNvSpPr>
          <p:nvPr>
            <p:ph idx="1"/>
          </p:nvPr>
        </p:nvSpPr>
        <p:spPr>
          <a:xfrm>
            <a:off x="838198" y="1825625"/>
            <a:ext cx="5629919" cy="4351338"/>
          </a:xfrm>
        </p:spPr>
        <p:txBody>
          <a:bodyPr>
            <a:normAutofit lnSpcReduction="10000"/>
          </a:bodyPr>
          <a:lstStyle/>
          <a:p>
            <a:r>
              <a:rPr lang="en-US" sz="2000" dirty="0"/>
              <a:t>Single Tree Selection (STS)</a:t>
            </a:r>
          </a:p>
          <a:p>
            <a:pPr lvl="1"/>
            <a:r>
              <a:rPr lang="en-US" sz="1600" dirty="0"/>
              <a:t>Uneven-aged regeneration methods where individual trees of all size classes are removed</a:t>
            </a:r>
          </a:p>
          <a:p>
            <a:pPr lvl="2"/>
            <a:r>
              <a:rPr lang="en-US" sz="1400" dirty="0"/>
              <a:t>Target of 50 BA / acre, no trees &gt;26” removed</a:t>
            </a:r>
          </a:p>
          <a:p>
            <a:endParaRPr lang="en-US" sz="2000" dirty="0"/>
          </a:p>
          <a:p>
            <a:r>
              <a:rPr lang="en-US" sz="2000" dirty="0"/>
              <a:t>Commercial Thinning (CT)</a:t>
            </a:r>
          </a:p>
          <a:p>
            <a:pPr lvl="1"/>
            <a:r>
              <a:rPr lang="en-US" sz="1600" dirty="0"/>
              <a:t>20” Large Tree Retention (LTR)-  no trees over 20” removed</a:t>
            </a:r>
          </a:p>
          <a:p>
            <a:pPr lvl="1"/>
            <a:r>
              <a:rPr lang="en-US" sz="1600" dirty="0"/>
              <a:t>Goal is to promote resiliency to disturbances. Individuals of all size classes are removed. </a:t>
            </a:r>
          </a:p>
          <a:p>
            <a:pPr lvl="2"/>
            <a:r>
              <a:rPr lang="en-US" sz="1400" dirty="0"/>
              <a:t>Target of 60 BA / acre</a:t>
            </a:r>
          </a:p>
          <a:p>
            <a:pPr marL="0" indent="0">
              <a:buNone/>
            </a:pPr>
            <a:endParaRPr lang="en-US" sz="2000" dirty="0"/>
          </a:p>
          <a:p>
            <a:r>
              <a:rPr lang="en-US" sz="2000" dirty="0"/>
              <a:t>Plantation Thinning </a:t>
            </a:r>
          </a:p>
          <a:p>
            <a:pPr lvl="1"/>
            <a:r>
              <a:rPr lang="en-US" sz="1600" dirty="0"/>
              <a:t>Planted and heavily stocked areas</a:t>
            </a:r>
          </a:p>
          <a:p>
            <a:pPr lvl="2"/>
            <a:r>
              <a:rPr lang="en-US" sz="1400" dirty="0"/>
              <a:t>Same as commercial thin, but target BA is 70</a:t>
            </a:r>
          </a:p>
        </p:txBody>
      </p:sp>
      <p:pic>
        <p:nvPicPr>
          <p:cNvPr id="5" name="Picture 4" descr="A picture containing sky, outdoor, tree, nature&#10;&#10;Description automatically generated">
            <a:extLst>
              <a:ext uri="{FF2B5EF4-FFF2-40B4-BE49-F238E27FC236}">
                <a16:creationId xmlns:a16="http://schemas.microsoft.com/office/drawing/2014/main" id="{FF0B39FD-7028-F84A-8195-E4F90EB7F7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22148" y="1476909"/>
            <a:ext cx="5769852" cy="3845103"/>
          </a:xfrm>
          <a:prstGeom prst="rect">
            <a:avLst/>
          </a:prstGeom>
        </p:spPr>
      </p:pic>
    </p:spTree>
    <p:extLst>
      <p:ext uri="{BB962C8B-B14F-4D97-AF65-F5344CB8AC3E}">
        <p14:creationId xmlns:p14="http://schemas.microsoft.com/office/powerpoint/2010/main" val="4041111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B8DBF-2229-E643-BE9B-F78039B2824D}"/>
              </a:ext>
            </a:extLst>
          </p:cNvPr>
          <p:cNvSpPr>
            <a:spLocks noGrp="1"/>
          </p:cNvSpPr>
          <p:nvPr>
            <p:ph type="title"/>
          </p:nvPr>
        </p:nvSpPr>
        <p:spPr/>
        <p:txBody>
          <a:bodyPr/>
          <a:lstStyle/>
          <a:p>
            <a:r>
              <a:rPr lang="en-US" dirty="0"/>
              <a:t>Large Tree Retention</a:t>
            </a:r>
          </a:p>
        </p:txBody>
      </p:sp>
      <p:sp>
        <p:nvSpPr>
          <p:cNvPr id="3" name="Content Placeholder 2">
            <a:extLst>
              <a:ext uri="{FF2B5EF4-FFF2-40B4-BE49-F238E27FC236}">
                <a16:creationId xmlns:a16="http://schemas.microsoft.com/office/drawing/2014/main" id="{CFB86B24-C952-A24D-964E-40B0E78E5F54}"/>
              </a:ext>
            </a:extLst>
          </p:cNvPr>
          <p:cNvSpPr>
            <a:spLocks noGrp="1"/>
          </p:cNvSpPr>
          <p:nvPr>
            <p:ph idx="1"/>
          </p:nvPr>
        </p:nvSpPr>
        <p:spPr>
          <a:xfrm>
            <a:off x="838201" y="1825625"/>
            <a:ext cx="5334000" cy="4351338"/>
          </a:xfrm>
        </p:spPr>
        <p:txBody>
          <a:bodyPr>
            <a:normAutofit fontScale="92500" lnSpcReduction="10000"/>
          </a:bodyPr>
          <a:lstStyle/>
          <a:p>
            <a:r>
              <a:rPr lang="en-US" dirty="0"/>
              <a:t>No trees ≥ 20” will be removed</a:t>
            </a:r>
          </a:p>
          <a:p>
            <a:endParaRPr lang="en-US" dirty="0"/>
          </a:p>
          <a:p>
            <a:pPr lvl="1"/>
            <a:r>
              <a:rPr lang="en-US" dirty="0"/>
              <a:t>Does not distinguish tree age</a:t>
            </a:r>
          </a:p>
          <a:p>
            <a:pPr lvl="1"/>
            <a:endParaRPr lang="en-US" dirty="0"/>
          </a:p>
          <a:p>
            <a:pPr lvl="1"/>
            <a:r>
              <a:rPr lang="en-US" dirty="0"/>
              <a:t>Could retain young fast growing and old slow growing trees</a:t>
            </a:r>
          </a:p>
          <a:p>
            <a:pPr lvl="1"/>
            <a:endParaRPr lang="en-US" dirty="0"/>
          </a:p>
          <a:p>
            <a:pPr lvl="1"/>
            <a:endParaRPr lang="en-US" dirty="0"/>
          </a:p>
          <a:p>
            <a:r>
              <a:rPr lang="en-US" dirty="0"/>
              <a:t>The Brumley Units and part of Fader applied the LTR concept to the STS treatments</a:t>
            </a:r>
          </a:p>
          <a:p>
            <a:pPr lvl="1"/>
            <a:r>
              <a:rPr lang="en-US" dirty="0"/>
              <a:t>No monitoring units here. </a:t>
            </a:r>
          </a:p>
        </p:txBody>
      </p:sp>
      <p:pic>
        <p:nvPicPr>
          <p:cNvPr id="5" name="Picture 4" descr="A tree in a forest&#10;&#10;Description automatically generated">
            <a:extLst>
              <a:ext uri="{FF2B5EF4-FFF2-40B4-BE49-F238E27FC236}">
                <a16:creationId xmlns:a16="http://schemas.microsoft.com/office/drawing/2014/main" id="{31E87AD2-CB60-074A-B009-2075E320B9A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42788" y="0"/>
            <a:ext cx="5949212" cy="6858000"/>
          </a:xfrm>
          <a:prstGeom prst="rect">
            <a:avLst/>
          </a:prstGeom>
        </p:spPr>
      </p:pic>
    </p:spTree>
    <p:extLst>
      <p:ext uri="{BB962C8B-B14F-4D97-AF65-F5344CB8AC3E}">
        <p14:creationId xmlns:p14="http://schemas.microsoft.com/office/powerpoint/2010/main" val="668655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0D866-F195-6B44-ABD5-D6AC5CC1BC81}"/>
              </a:ext>
            </a:extLst>
          </p:cNvPr>
          <p:cNvSpPr>
            <a:spLocks noGrp="1"/>
          </p:cNvSpPr>
          <p:nvPr>
            <p:ph type="title"/>
          </p:nvPr>
        </p:nvSpPr>
        <p:spPr/>
        <p:txBody>
          <a:bodyPr/>
          <a:lstStyle/>
          <a:p>
            <a:r>
              <a:rPr lang="en-US" dirty="0"/>
              <a:t>What is uneven-aged silviculture?</a:t>
            </a:r>
          </a:p>
        </p:txBody>
      </p:sp>
      <p:sp>
        <p:nvSpPr>
          <p:cNvPr id="3" name="Content Placeholder 2">
            <a:extLst>
              <a:ext uri="{FF2B5EF4-FFF2-40B4-BE49-F238E27FC236}">
                <a16:creationId xmlns:a16="http://schemas.microsoft.com/office/drawing/2014/main" id="{E8195909-F19C-404A-AE2A-D157D2B1C961}"/>
              </a:ext>
            </a:extLst>
          </p:cNvPr>
          <p:cNvSpPr>
            <a:spLocks noGrp="1"/>
          </p:cNvSpPr>
          <p:nvPr>
            <p:ph idx="1"/>
          </p:nvPr>
        </p:nvSpPr>
        <p:spPr>
          <a:xfrm>
            <a:off x="838200" y="1825625"/>
            <a:ext cx="3727862" cy="4351338"/>
          </a:xfrm>
        </p:spPr>
        <p:txBody>
          <a:bodyPr/>
          <a:lstStyle/>
          <a:p>
            <a:r>
              <a:rPr lang="en-US" dirty="0"/>
              <a:t>More than two ages</a:t>
            </a:r>
          </a:p>
          <a:p>
            <a:pPr lvl="1"/>
            <a:r>
              <a:rPr lang="en-US" dirty="0"/>
              <a:t>Multiple development stages</a:t>
            </a:r>
          </a:p>
          <a:p>
            <a:endParaRPr lang="en-US" dirty="0"/>
          </a:p>
          <a:p>
            <a:endParaRPr lang="en-US" dirty="0"/>
          </a:p>
        </p:txBody>
      </p:sp>
      <p:pic>
        <p:nvPicPr>
          <p:cNvPr id="2050" name="Picture 2" descr="Even-Aged Forests Vs Uneven Aged Forests - Forestrypedia">
            <a:extLst>
              <a:ext uri="{FF2B5EF4-FFF2-40B4-BE49-F238E27FC236}">
                <a16:creationId xmlns:a16="http://schemas.microsoft.com/office/drawing/2014/main" id="{5F2C2F67-DDE3-AF4F-92EC-9F58C5C7593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80758" y="1408711"/>
            <a:ext cx="7265719" cy="5449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291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0D866-F195-6B44-ABD5-D6AC5CC1BC81}"/>
              </a:ext>
            </a:extLst>
          </p:cNvPr>
          <p:cNvSpPr>
            <a:spLocks noGrp="1"/>
          </p:cNvSpPr>
          <p:nvPr>
            <p:ph type="title"/>
          </p:nvPr>
        </p:nvSpPr>
        <p:spPr/>
        <p:txBody>
          <a:bodyPr/>
          <a:lstStyle/>
          <a:p>
            <a:r>
              <a:rPr lang="en-US" dirty="0"/>
              <a:t>What is uneven-aged silviculture?</a:t>
            </a:r>
          </a:p>
        </p:txBody>
      </p:sp>
      <p:sp>
        <p:nvSpPr>
          <p:cNvPr id="3" name="Content Placeholder 2">
            <a:extLst>
              <a:ext uri="{FF2B5EF4-FFF2-40B4-BE49-F238E27FC236}">
                <a16:creationId xmlns:a16="http://schemas.microsoft.com/office/drawing/2014/main" id="{E8195909-F19C-404A-AE2A-D157D2B1C961}"/>
              </a:ext>
            </a:extLst>
          </p:cNvPr>
          <p:cNvSpPr>
            <a:spLocks noGrp="1"/>
          </p:cNvSpPr>
          <p:nvPr>
            <p:ph idx="1"/>
          </p:nvPr>
        </p:nvSpPr>
        <p:spPr>
          <a:xfrm>
            <a:off x="838200" y="1825625"/>
            <a:ext cx="3727862" cy="4351338"/>
          </a:xfrm>
        </p:spPr>
        <p:txBody>
          <a:bodyPr/>
          <a:lstStyle/>
          <a:p>
            <a:r>
              <a:rPr lang="en-US" dirty="0"/>
              <a:t>More than two ages</a:t>
            </a:r>
          </a:p>
          <a:p>
            <a:endParaRPr lang="en-US" dirty="0"/>
          </a:p>
          <a:p>
            <a:endParaRPr lang="en-US" dirty="0"/>
          </a:p>
        </p:txBody>
      </p:sp>
      <p:pic>
        <p:nvPicPr>
          <p:cNvPr id="2050" name="Picture 2" descr="Even-Aged Forests Vs Uneven Aged Forests - Forestrypedia">
            <a:extLst>
              <a:ext uri="{FF2B5EF4-FFF2-40B4-BE49-F238E27FC236}">
                <a16:creationId xmlns:a16="http://schemas.microsoft.com/office/drawing/2014/main" id="{5F2C2F67-DDE3-AF4F-92EC-9F58C5C7593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80758" y="1408711"/>
            <a:ext cx="7265719" cy="54492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9C76E7E-EF5D-584C-AFFC-1E39B6F7C1B6}"/>
              </a:ext>
            </a:extLst>
          </p:cNvPr>
          <p:cNvSpPr txBox="1"/>
          <p:nvPr/>
        </p:nvSpPr>
        <p:spPr>
          <a:xfrm>
            <a:off x="1155167" y="2408221"/>
            <a:ext cx="1624932" cy="461665"/>
          </a:xfrm>
          <a:prstGeom prst="rect">
            <a:avLst/>
          </a:prstGeom>
          <a:noFill/>
        </p:spPr>
        <p:txBody>
          <a:bodyPr wrap="none" rtlCol="0">
            <a:spAutoFit/>
          </a:bodyPr>
          <a:lstStyle/>
          <a:p>
            <a:r>
              <a:rPr lang="en-US" sz="2400" dirty="0">
                <a:solidFill>
                  <a:srgbClr val="92D050"/>
                </a:solidFill>
              </a:rPr>
              <a:t>1. Old trees</a:t>
            </a:r>
          </a:p>
        </p:txBody>
      </p:sp>
      <p:sp>
        <p:nvSpPr>
          <p:cNvPr id="10" name="Rectangle 9">
            <a:extLst>
              <a:ext uri="{FF2B5EF4-FFF2-40B4-BE49-F238E27FC236}">
                <a16:creationId xmlns:a16="http://schemas.microsoft.com/office/drawing/2014/main" id="{93637DE7-2D22-4448-B68F-20388D9CA6C4}"/>
              </a:ext>
            </a:extLst>
          </p:cNvPr>
          <p:cNvSpPr/>
          <p:nvPr/>
        </p:nvSpPr>
        <p:spPr>
          <a:xfrm>
            <a:off x="8743167" y="4753279"/>
            <a:ext cx="475989" cy="1115166"/>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763250-1A9C-6747-A279-28675145B797}"/>
              </a:ext>
            </a:extLst>
          </p:cNvPr>
          <p:cNvSpPr/>
          <p:nvPr/>
        </p:nvSpPr>
        <p:spPr>
          <a:xfrm>
            <a:off x="11212883" y="4753279"/>
            <a:ext cx="475989" cy="1115166"/>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4174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0D866-F195-6B44-ABD5-D6AC5CC1BC81}"/>
              </a:ext>
            </a:extLst>
          </p:cNvPr>
          <p:cNvSpPr>
            <a:spLocks noGrp="1"/>
          </p:cNvSpPr>
          <p:nvPr>
            <p:ph type="title"/>
          </p:nvPr>
        </p:nvSpPr>
        <p:spPr/>
        <p:txBody>
          <a:bodyPr/>
          <a:lstStyle/>
          <a:p>
            <a:r>
              <a:rPr lang="en-US" dirty="0"/>
              <a:t>What is uneven-aged silviculture?</a:t>
            </a:r>
          </a:p>
        </p:txBody>
      </p:sp>
      <p:sp>
        <p:nvSpPr>
          <p:cNvPr id="3" name="Content Placeholder 2">
            <a:extLst>
              <a:ext uri="{FF2B5EF4-FFF2-40B4-BE49-F238E27FC236}">
                <a16:creationId xmlns:a16="http://schemas.microsoft.com/office/drawing/2014/main" id="{E8195909-F19C-404A-AE2A-D157D2B1C961}"/>
              </a:ext>
            </a:extLst>
          </p:cNvPr>
          <p:cNvSpPr>
            <a:spLocks noGrp="1"/>
          </p:cNvSpPr>
          <p:nvPr>
            <p:ph idx="1"/>
          </p:nvPr>
        </p:nvSpPr>
        <p:spPr>
          <a:xfrm>
            <a:off x="838200" y="1825625"/>
            <a:ext cx="3727862" cy="4351338"/>
          </a:xfrm>
        </p:spPr>
        <p:txBody>
          <a:bodyPr/>
          <a:lstStyle/>
          <a:p>
            <a:r>
              <a:rPr lang="en-US" dirty="0"/>
              <a:t>More than two ages</a:t>
            </a:r>
          </a:p>
          <a:p>
            <a:endParaRPr lang="en-US" dirty="0"/>
          </a:p>
          <a:p>
            <a:endParaRPr lang="en-US" dirty="0"/>
          </a:p>
        </p:txBody>
      </p:sp>
      <p:pic>
        <p:nvPicPr>
          <p:cNvPr id="2050" name="Picture 2" descr="Even-Aged Forests Vs Uneven Aged Forests - Forestrypedia">
            <a:extLst>
              <a:ext uri="{FF2B5EF4-FFF2-40B4-BE49-F238E27FC236}">
                <a16:creationId xmlns:a16="http://schemas.microsoft.com/office/drawing/2014/main" id="{5F2C2F67-DDE3-AF4F-92EC-9F58C5C7593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80758" y="1408711"/>
            <a:ext cx="7265719" cy="54492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9C76E7E-EF5D-584C-AFFC-1E39B6F7C1B6}"/>
              </a:ext>
            </a:extLst>
          </p:cNvPr>
          <p:cNvSpPr txBox="1"/>
          <p:nvPr/>
        </p:nvSpPr>
        <p:spPr>
          <a:xfrm>
            <a:off x="1155167" y="2408221"/>
            <a:ext cx="1624932" cy="461665"/>
          </a:xfrm>
          <a:prstGeom prst="rect">
            <a:avLst/>
          </a:prstGeom>
          <a:noFill/>
        </p:spPr>
        <p:txBody>
          <a:bodyPr wrap="none" rtlCol="0">
            <a:spAutoFit/>
          </a:bodyPr>
          <a:lstStyle/>
          <a:p>
            <a:r>
              <a:rPr lang="en-US" sz="2400" dirty="0">
                <a:solidFill>
                  <a:srgbClr val="92D050"/>
                </a:solidFill>
              </a:rPr>
              <a:t>1. Old trees</a:t>
            </a:r>
          </a:p>
        </p:txBody>
      </p:sp>
      <p:sp>
        <p:nvSpPr>
          <p:cNvPr id="10" name="Rectangle 9">
            <a:extLst>
              <a:ext uri="{FF2B5EF4-FFF2-40B4-BE49-F238E27FC236}">
                <a16:creationId xmlns:a16="http://schemas.microsoft.com/office/drawing/2014/main" id="{93637DE7-2D22-4448-B68F-20388D9CA6C4}"/>
              </a:ext>
            </a:extLst>
          </p:cNvPr>
          <p:cNvSpPr/>
          <p:nvPr/>
        </p:nvSpPr>
        <p:spPr>
          <a:xfrm>
            <a:off x="8743167" y="4753279"/>
            <a:ext cx="475989" cy="1115166"/>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763250-1A9C-6747-A279-28675145B797}"/>
              </a:ext>
            </a:extLst>
          </p:cNvPr>
          <p:cNvSpPr/>
          <p:nvPr/>
        </p:nvSpPr>
        <p:spPr>
          <a:xfrm>
            <a:off x="11212883" y="4753279"/>
            <a:ext cx="475989" cy="1115166"/>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8B1692B-EBE4-7840-828C-4BDEC3AD81C1}"/>
              </a:ext>
            </a:extLst>
          </p:cNvPr>
          <p:cNvSpPr/>
          <p:nvPr/>
        </p:nvSpPr>
        <p:spPr>
          <a:xfrm>
            <a:off x="9219156" y="4936994"/>
            <a:ext cx="475989" cy="994080"/>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ECEC535-DADD-984E-A24F-9B3DC04C43F2}"/>
              </a:ext>
            </a:extLst>
          </p:cNvPr>
          <p:cNvSpPr/>
          <p:nvPr/>
        </p:nvSpPr>
        <p:spPr>
          <a:xfrm>
            <a:off x="9933139" y="4936994"/>
            <a:ext cx="475989" cy="994080"/>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Rectangle 10">
            <a:extLst>
              <a:ext uri="{FF2B5EF4-FFF2-40B4-BE49-F238E27FC236}">
                <a16:creationId xmlns:a16="http://schemas.microsoft.com/office/drawing/2014/main" id="{CFE3F3A0-1ED0-894E-B1B2-A6C7ACF2A601}"/>
              </a:ext>
            </a:extLst>
          </p:cNvPr>
          <p:cNvSpPr/>
          <p:nvPr/>
        </p:nvSpPr>
        <p:spPr>
          <a:xfrm>
            <a:off x="10647122" y="5267194"/>
            <a:ext cx="475989" cy="739677"/>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E08523C-BC2B-6548-8D0C-21914DC632FC}"/>
              </a:ext>
            </a:extLst>
          </p:cNvPr>
          <p:cNvSpPr txBox="1"/>
          <p:nvPr/>
        </p:nvSpPr>
        <p:spPr>
          <a:xfrm>
            <a:off x="1155166" y="2760318"/>
            <a:ext cx="2721066" cy="1200329"/>
          </a:xfrm>
          <a:prstGeom prst="rect">
            <a:avLst/>
          </a:prstGeom>
          <a:noFill/>
        </p:spPr>
        <p:txBody>
          <a:bodyPr wrap="none" rtlCol="0">
            <a:spAutoFit/>
          </a:bodyPr>
          <a:lstStyle/>
          <a:p>
            <a:r>
              <a:rPr lang="en-US" sz="2400" dirty="0">
                <a:solidFill>
                  <a:srgbClr val="0070C0"/>
                </a:solidFill>
              </a:rPr>
              <a:t>2. Middle aged trees</a:t>
            </a:r>
          </a:p>
          <a:p>
            <a:r>
              <a:rPr lang="en-US" sz="2400" dirty="0">
                <a:solidFill>
                  <a:srgbClr val="0070C0"/>
                </a:solidFill>
              </a:rPr>
              <a:t>	Multiple sizes?</a:t>
            </a:r>
          </a:p>
          <a:p>
            <a:r>
              <a:rPr lang="en-US" sz="2400" dirty="0">
                <a:solidFill>
                  <a:srgbClr val="0070C0"/>
                </a:solidFill>
              </a:rPr>
              <a:t>Fast vs slow growers</a:t>
            </a:r>
          </a:p>
        </p:txBody>
      </p:sp>
    </p:spTree>
    <p:extLst>
      <p:ext uri="{BB962C8B-B14F-4D97-AF65-F5344CB8AC3E}">
        <p14:creationId xmlns:p14="http://schemas.microsoft.com/office/powerpoint/2010/main" val="1138179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0D866-F195-6B44-ABD5-D6AC5CC1BC81}"/>
              </a:ext>
            </a:extLst>
          </p:cNvPr>
          <p:cNvSpPr>
            <a:spLocks noGrp="1"/>
          </p:cNvSpPr>
          <p:nvPr>
            <p:ph type="title"/>
          </p:nvPr>
        </p:nvSpPr>
        <p:spPr/>
        <p:txBody>
          <a:bodyPr/>
          <a:lstStyle/>
          <a:p>
            <a:r>
              <a:rPr lang="en-US" dirty="0"/>
              <a:t>What is uneven-aged silviculture?</a:t>
            </a:r>
          </a:p>
        </p:txBody>
      </p:sp>
      <p:sp>
        <p:nvSpPr>
          <p:cNvPr id="3" name="Content Placeholder 2">
            <a:extLst>
              <a:ext uri="{FF2B5EF4-FFF2-40B4-BE49-F238E27FC236}">
                <a16:creationId xmlns:a16="http://schemas.microsoft.com/office/drawing/2014/main" id="{E8195909-F19C-404A-AE2A-D157D2B1C961}"/>
              </a:ext>
            </a:extLst>
          </p:cNvPr>
          <p:cNvSpPr>
            <a:spLocks noGrp="1"/>
          </p:cNvSpPr>
          <p:nvPr>
            <p:ph idx="1"/>
          </p:nvPr>
        </p:nvSpPr>
        <p:spPr>
          <a:xfrm>
            <a:off x="838200" y="1825625"/>
            <a:ext cx="3727862" cy="4351338"/>
          </a:xfrm>
        </p:spPr>
        <p:txBody>
          <a:bodyPr/>
          <a:lstStyle/>
          <a:p>
            <a:r>
              <a:rPr lang="en-US" dirty="0"/>
              <a:t>More than two ages</a:t>
            </a:r>
          </a:p>
          <a:p>
            <a:endParaRPr lang="en-US" dirty="0"/>
          </a:p>
          <a:p>
            <a:endParaRPr lang="en-US" dirty="0"/>
          </a:p>
        </p:txBody>
      </p:sp>
      <p:pic>
        <p:nvPicPr>
          <p:cNvPr id="2050" name="Picture 2" descr="Even-Aged Forests Vs Uneven Aged Forests - Forestrypedia">
            <a:extLst>
              <a:ext uri="{FF2B5EF4-FFF2-40B4-BE49-F238E27FC236}">
                <a16:creationId xmlns:a16="http://schemas.microsoft.com/office/drawing/2014/main" id="{5F2C2F67-DDE3-AF4F-92EC-9F58C5C7593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80758" y="1408711"/>
            <a:ext cx="7265719" cy="54492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9C76E7E-EF5D-584C-AFFC-1E39B6F7C1B6}"/>
              </a:ext>
            </a:extLst>
          </p:cNvPr>
          <p:cNvSpPr txBox="1"/>
          <p:nvPr/>
        </p:nvSpPr>
        <p:spPr>
          <a:xfrm>
            <a:off x="1155167" y="2408221"/>
            <a:ext cx="1624932" cy="461665"/>
          </a:xfrm>
          <a:prstGeom prst="rect">
            <a:avLst/>
          </a:prstGeom>
          <a:noFill/>
        </p:spPr>
        <p:txBody>
          <a:bodyPr wrap="none" rtlCol="0">
            <a:spAutoFit/>
          </a:bodyPr>
          <a:lstStyle/>
          <a:p>
            <a:r>
              <a:rPr lang="en-US" sz="2400" dirty="0">
                <a:solidFill>
                  <a:srgbClr val="92D050"/>
                </a:solidFill>
              </a:rPr>
              <a:t>1. Old trees</a:t>
            </a:r>
          </a:p>
        </p:txBody>
      </p:sp>
      <p:sp>
        <p:nvSpPr>
          <p:cNvPr id="10" name="Rectangle 9">
            <a:extLst>
              <a:ext uri="{FF2B5EF4-FFF2-40B4-BE49-F238E27FC236}">
                <a16:creationId xmlns:a16="http://schemas.microsoft.com/office/drawing/2014/main" id="{93637DE7-2D22-4448-B68F-20388D9CA6C4}"/>
              </a:ext>
            </a:extLst>
          </p:cNvPr>
          <p:cNvSpPr/>
          <p:nvPr/>
        </p:nvSpPr>
        <p:spPr>
          <a:xfrm>
            <a:off x="8743167" y="4753279"/>
            <a:ext cx="475989" cy="1115166"/>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763250-1A9C-6747-A279-28675145B797}"/>
              </a:ext>
            </a:extLst>
          </p:cNvPr>
          <p:cNvSpPr/>
          <p:nvPr/>
        </p:nvSpPr>
        <p:spPr>
          <a:xfrm>
            <a:off x="11212883" y="4753279"/>
            <a:ext cx="475989" cy="1115166"/>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8B1692B-EBE4-7840-828C-4BDEC3AD81C1}"/>
              </a:ext>
            </a:extLst>
          </p:cNvPr>
          <p:cNvSpPr/>
          <p:nvPr/>
        </p:nvSpPr>
        <p:spPr>
          <a:xfrm>
            <a:off x="9219156" y="4936994"/>
            <a:ext cx="475989" cy="994080"/>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ECEC535-DADD-984E-A24F-9B3DC04C43F2}"/>
              </a:ext>
            </a:extLst>
          </p:cNvPr>
          <p:cNvSpPr/>
          <p:nvPr/>
        </p:nvSpPr>
        <p:spPr>
          <a:xfrm>
            <a:off x="9933139" y="4936994"/>
            <a:ext cx="475989" cy="994080"/>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Rectangle 10">
            <a:extLst>
              <a:ext uri="{FF2B5EF4-FFF2-40B4-BE49-F238E27FC236}">
                <a16:creationId xmlns:a16="http://schemas.microsoft.com/office/drawing/2014/main" id="{CFE3F3A0-1ED0-894E-B1B2-A6C7ACF2A601}"/>
              </a:ext>
            </a:extLst>
          </p:cNvPr>
          <p:cNvSpPr/>
          <p:nvPr/>
        </p:nvSpPr>
        <p:spPr>
          <a:xfrm>
            <a:off x="10647122" y="5267194"/>
            <a:ext cx="475989" cy="739677"/>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E08523C-BC2B-6548-8D0C-21914DC632FC}"/>
              </a:ext>
            </a:extLst>
          </p:cNvPr>
          <p:cNvSpPr txBox="1"/>
          <p:nvPr/>
        </p:nvSpPr>
        <p:spPr>
          <a:xfrm>
            <a:off x="1155166" y="2760318"/>
            <a:ext cx="2721066" cy="1200329"/>
          </a:xfrm>
          <a:prstGeom prst="rect">
            <a:avLst/>
          </a:prstGeom>
          <a:noFill/>
        </p:spPr>
        <p:txBody>
          <a:bodyPr wrap="none" rtlCol="0">
            <a:spAutoFit/>
          </a:bodyPr>
          <a:lstStyle/>
          <a:p>
            <a:r>
              <a:rPr lang="en-US" sz="2400" dirty="0">
                <a:solidFill>
                  <a:srgbClr val="0070C0"/>
                </a:solidFill>
              </a:rPr>
              <a:t>2. Middle aged trees</a:t>
            </a:r>
          </a:p>
          <a:p>
            <a:r>
              <a:rPr lang="en-US" sz="2400" dirty="0">
                <a:solidFill>
                  <a:srgbClr val="0070C0"/>
                </a:solidFill>
              </a:rPr>
              <a:t>	Multiple sizes?</a:t>
            </a:r>
          </a:p>
          <a:p>
            <a:r>
              <a:rPr lang="en-US" sz="2400" dirty="0">
                <a:solidFill>
                  <a:srgbClr val="0070C0"/>
                </a:solidFill>
              </a:rPr>
              <a:t>Fast vs slow growers</a:t>
            </a:r>
          </a:p>
        </p:txBody>
      </p:sp>
      <p:sp>
        <p:nvSpPr>
          <p:cNvPr id="14" name="Rectangle 13">
            <a:extLst>
              <a:ext uri="{FF2B5EF4-FFF2-40B4-BE49-F238E27FC236}">
                <a16:creationId xmlns:a16="http://schemas.microsoft.com/office/drawing/2014/main" id="{CBE672F2-CA4A-5D43-B814-21D06CDAEEB3}"/>
              </a:ext>
            </a:extLst>
          </p:cNvPr>
          <p:cNvSpPr/>
          <p:nvPr/>
        </p:nvSpPr>
        <p:spPr>
          <a:xfrm>
            <a:off x="8981161" y="5962070"/>
            <a:ext cx="1784960" cy="369838"/>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FDC1713-DA87-C948-8AF9-9A184973507F}"/>
              </a:ext>
            </a:extLst>
          </p:cNvPr>
          <p:cNvSpPr txBox="1"/>
          <p:nvPr/>
        </p:nvSpPr>
        <p:spPr>
          <a:xfrm>
            <a:off x="1155165" y="3812678"/>
            <a:ext cx="1946559" cy="461665"/>
          </a:xfrm>
          <a:prstGeom prst="rect">
            <a:avLst/>
          </a:prstGeom>
          <a:noFill/>
        </p:spPr>
        <p:txBody>
          <a:bodyPr wrap="none" rtlCol="0">
            <a:spAutoFit/>
          </a:bodyPr>
          <a:lstStyle/>
          <a:p>
            <a:r>
              <a:rPr lang="en-US" sz="2400" dirty="0">
                <a:solidFill>
                  <a:schemeClr val="accent2">
                    <a:lumMod val="60000"/>
                    <a:lumOff val="40000"/>
                  </a:schemeClr>
                </a:solidFill>
              </a:rPr>
              <a:t>3. Young trees</a:t>
            </a:r>
          </a:p>
        </p:txBody>
      </p:sp>
    </p:spTree>
    <p:extLst>
      <p:ext uri="{BB962C8B-B14F-4D97-AF65-F5344CB8AC3E}">
        <p14:creationId xmlns:p14="http://schemas.microsoft.com/office/powerpoint/2010/main" val="3524075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FB1E5-4511-4843-9DEB-6A2EF8A17CB1}"/>
              </a:ext>
            </a:extLst>
          </p:cNvPr>
          <p:cNvSpPr>
            <a:spLocks noGrp="1"/>
          </p:cNvSpPr>
          <p:nvPr>
            <p:ph type="title"/>
          </p:nvPr>
        </p:nvSpPr>
        <p:spPr/>
        <p:txBody>
          <a:bodyPr/>
          <a:lstStyle/>
          <a:p>
            <a:r>
              <a:rPr lang="en-US" dirty="0"/>
              <a:t>What does it look like?</a:t>
            </a:r>
          </a:p>
        </p:txBody>
      </p:sp>
      <p:sp>
        <p:nvSpPr>
          <p:cNvPr id="3" name="Content Placeholder 2">
            <a:extLst>
              <a:ext uri="{FF2B5EF4-FFF2-40B4-BE49-F238E27FC236}">
                <a16:creationId xmlns:a16="http://schemas.microsoft.com/office/drawing/2014/main" id="{1FE33B6B-F8B4-A343-B15E-724C74606F56}"/>
              </a:ext>
            </a:extLst>
          </p:cNvPr>
          <p:cNvSpPr>
            <a:spLocks noGrp="1"/>
          </p:cNvSpPr>
          <p:nvPr>
            <p:ph idx="1"/>
          </p:nvPr>
        </p:nvSpPr>
        <p:spPr>
          <a:xfrm>
            <a:off x="838200" y="1825625"/>
            <a:ext cx="3668486" cy="4351338"/>
          </a:xfrm>
        </p:spPr>
        <p:txBody>
          <a:bodyPr/>
          <a:lstStyle/>
          <a:p>
            <a:r>
              <a:rPr lang="en-US" dirty="0"/>
              <a:t>Diameter distribution</a:t>
            </a:r>
          </a:p>
          <a:p>
            <a:pPr lvl="1"/>
            <a:r>
              <a:rPr lang="en-US" dirty="0"/>
              <a:t>Multiple age classes </a:t>
            </a:r>
          </a:p>
          <a:p>
            <a:pPr lvl="2"/>
            <a:r>
              <a:rPr lang="en-US" dirty="0"/>
              <a:t>Often more small trees than large ones</a:t>
            </a:r>
          </a:p>
          <a:p>
            <a:pPr lvl="3"/>
            <a:r>
              <a:rPr lang="en-US" dirty="0"/>
              <a:t>Results in a ‘Reverse J’</a:t>
            </a:r>
          </a:p>
          <a:p>
            <a:pPr lvl="4"/>
            <a:r>
              <a:rPr lang="en-US" dirty="0"/>
              <a:t>Balanced</a:t>
            </a:r>
          </a:p>
          <a:p>
            <a:pPr lvl="3"/>
            <a:r>
              <a:rPr lang="en-US" dirty="0"/>
              <a:t>Can also be a ‘bi-modal’  or ‘tri-modal ‘distribution</a:t>
            </a:r>
          </a:p>
          <a:p>
            <a:pPr lvl="4"/>
            <a:r>
              <a:rPr lang="en-US" dirty="0"/>
              <a:t>Irregular</a:t>
            </a:r>
          </a:p>
        </p:txBody>
      </p:sp>
      <p:pic>
        <p:nvPicPr>
          <p:cNvPr id="8194" name="Picture 2" descr="Even-Aged Management of Bottomland Hardwoods For Commercial Production and  Wildlife Habitat">
            <a:extLst>
              <a:ext uri="{FF2B5EF4-FFF2-40B4-BE49-F238E27FC236}">
                <a16:creationId xmlns:a16="http://schemas.microsoft.com/office/drawing/2014/main" id="{6395DD7F-8FF8-2449-86B3-C6CBD9A445A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81802" y="1475085"/>
            <a:ext cx="5910198" cy="48812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C21CFEB-ABDF-AC46-8B24-1B8834786F83}"/>
              </a:ext>
            </a:extLst>
          </p:cNvPr>
          <p:cNvSpPr txBox="1"/>
          <p:nvPr/>
        </p:nvSpPr>
        <p:spPr>
          <a:xfrm>
            <a:off x="7396620" y="6459690"/>
            <a:ext cx="4539961" cy="369332"/>
          </a:xfrm>
          <a:prstGeom prst="rect">
            <a:avLst/>
          </a:prstGeom>
          <a:noFill/>
        </p:spPr>
        <p:txBody>
          <a:bodyPr wrap="none" rtlCol="0">
            <a:spAutoFit/>
          </a:bodyPr>
          <a:lstStyle/>
          <a:p>
            <a:r>
              <a:rPr lang="en-US" dirty="0"/>
              <a:t>Nyland – Silviculture Concepts and Application</a:t>
            </a:r>
          </a:p>
        </p:txBody>
      </p:sp>
      <p:sp>
        <p:nvSpPr>
          <p:cNvPr id="5" name="Rectangle 4">
            <a:extLst>
              <a:ext uri="{FF2B5EF4-FFF2-40B4-BE49-F238E27FC236}">
                <a16:creationId xmlns:a16="http://schemas.microsoft.com/office/drawing/2014/main" id="{72E068E2-2ABF-FD40-96E2-01A1FCE3DB6F}"/>
              </a:ext>
            </a:extLst>
          </p:cNvPr>
          <p:cNvSpPr/>
          <p:nvPr/>
        </p:nvSpPr>
        <p:spPr>
          <a:xfrm>
            <a:off x="7489104" y="2720761"/>
            <a:ext cx="1873679" cy="22439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Even-Aged</a:t>
            </a:r>
          </a:p>
        </p:txBody>
      </p:sp>
      <p:sp>
        <p:nvSpPr>
          <p:cNvPr id="7" name="Rectangle 6">
            <a:extLst>
              <a:ext uri="{FF2B5EF4-FFF2-40B4-BE49-F238E27FC236}">
                <a16:creationId xmlns:a16="http://schemas.microsoft.com/office/drawing/2014/main" id="{9FBEB1BB-1827-0441-9967-C2FFCAF7C018}"/>
              </a:ext>
            </a:extLst>
          </p:cNvPr>
          <p:cNvSpPr/>
          <p:nvPr/>
        </p:nvSpPr>
        <p:spPr>
          <a:xfrm>
            <a:off x="7219832" y="4314409"/>
            <a:ext cx="2507589" cy="22439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Balanced Uneven-Aged</a:t>
            </a:r>
          </a:p>
        </p:txBody>
      </p:sp>
      <p:sp>
        <p:nvSpPr>
          <p:cNvPr id="8" name="Rectangle 7">
            <a:extLst>
              <a:ext uri="{FF2B5EF4-FFF2-40B4-BE49-F238E27FC236}">
                <a16:creationId xmlns:a16="http://schemas.microsoft.com/office/drawing/2014/main" id="{4A33805A-EEEA-5741-A1F3-E56B53691A98}"/>
              </a:ext>
            </a:extLst>
          </p:cNvPr>
          <p:cNvSpPr/>
          <p:nvPr/>
        </p:nvSpPr>
        <p:spPr>
          <a:xfrm>
            <a:off x="7219831" y="6034970"/>
            <a:ext cx="2507589" cy="22439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Irregular Uneven-Aged</a:t>
            </a:r>
          </a:p>
        </p:txBody>
      </p:sp>
      <p:sp>
        <p:nvSpPr>
          <p:cNvPr id="9" name="Rectangle 8">
            <a:extLst>
              <a:ext uri="{FF2B5EF4-FFF2-40B4-BE49-F238E27FC236}">
                <a16:creationId xmlns:a16="http://schemas.microsoft.com/office/drawing/2014/main" id="{2262B046-A7B1-834E-A6B7-87460F319014}"/>
              </a:ext>
            </a:extLst>
          </p:cNvPr>
          <p:cNvSpPr/>
          <p:nvPr/>
        </p:nvSpPr>
        <p:spPr>
          <a:xfrm>
            <a:off x="9972727" y="2720761"/>
            <a:ext cx="1873679" cy="22439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DBH</a:t>
            </a:r>
          </a:p>
        </p:txBody>
      </p:sp>
      <p:cxnSp>
        <p:nvCxnSpPr>
          <p:cNvPr id="10" name="Straight Arrow Connector 9">
            <a:extLst>
              <a:ext uri="{FF2B5EF4-FFF2-40B4-BE49-F238E27FC236}">
                <a16:creationId xmlns:a16="http://schemas.microsoft.com/office/drawing/2014/main" id="{09D735BB-872A-3843-B328-1634FBC9EB60}"/>
              </a:ext>
            </a:extLst>
          </p:cNvPr>
          <p:cNvCxnSpPr/>
          <p:nvPr/>
        </p:nvCxnSpPr>
        <p:spPr>
          <a:xfrm>
            <a:off x="11137899" y="2832957"/>
            <a:ext cx="54173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82A6BB06-E3AA-F047-913A-B1A5E45AFDBA}"/>
              </a:ext>
            </a:extLst>
          </p:cNvPr>
          <p:cNvSpPr/>
          <p:nvPr/>
        </p:nvSpPr>
        <p:spPr>
          <a:xfrm>
            <a:off x="9972727" y="4314409"/>
            <a:ext cx="1873679" cy="22439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DBH</a:t>
            </a:r>
          </a:p>
        </p:txBody>
      </p:sp>
      <p:cxnSp>
        <p:nvCxnSpPr>
          <p:cNvPr id="13" name="Straight Arrow Connector 12">
            <a:extLst>
              <a:ext uri="{FF2B5EF4-FFF2-40B4-BE49-F238E27FC236}">
                <a16:creationId xmlns:a16="http://schemas.microsoft.com/office/drawing/2014/main" id="{ACD5F0A8-F061-2A49-9665-C746C26642D2}"/>
              </a:ext>
            </a:extLst>
          </p:cNvPr>
          <p:cNvCxnSpPr/>
          <p:nvPr/>
        </p:nvCxnSpPr>
        <p:spPr>
          <a:xfrm>
            <a:off x="11137899" y="4426605"/>
            <a:ext cx="54173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Rectangle 13">
            <a:extLst>
              <a:ext uri="{FF2B5EF4-FFF2-40B4-BE49-F238E27FC236}">
                <a16:creationId xmlns:a16="http://schemas.microsoft.com/office/drawing/2014/main" id="{73F33748-30E3-774D-8E66-21A36F8F23C5}"/>
              </a:ext>
            </a:extLst>
          </p:cNvPr>
          <p:cNvSpPr/>
          <p:nvPr/>
        </p:nvSpPr>
        <p:spPr>
          <a:xfrm>
            <a:off x="9972727" y="6024210"/>
            <a:ext cx="1873679" cy="22439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DBH</a:t>
            </a:r>
          </a:p>
        </p:txBody>
      </p:sp>
      <p:cxnSp>
        <p:nvCxnSpPr>
          <p:cNvPr id="15" name="Straight Arrow Connector 14">
            <a:extLst>
              <a:ext uri="{FF2B5EF4-FFF2-40B4-BE49-F238E27FC236}">
                <a16:creationId xmlns:a16="http://schemas.microsoft.com/office/drawing/2014/main" id="{263202FC-27DB-D14C-891F-CEA6C66862EC}"/>
              </a:ext>
            </a:extLst>
          </p:cNvPr>
          <p:cNvCxnSpPr/>
          <p:nvPr/>
        </p:nvCxnSpPr>
        <p:spPr>
          <a:xfrm>
            <a:off x="11137899" y="6136406"/>
            <a:ext cx="54173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593FE0E1-1CAB-7242-9C87-A103D3D32599}"/>
              </a:ext>
            </a:extLst>
          </p:cNvPr>
          <p:cNvSpPr/>
          <p:nvPr/>
        </p:nvSpPr>
        <p:spPr>
          <a:xfrm rot="16200000">
            <a:off x="9212205" y="5295666"/>
            <a:ext cx="1133183" cy="22439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rPr>
              <a:t>Trees/Acre</a:t>
            </a:r>
          </a:p>
        </p:txBody>
      </p:sp>
      <p:cxnSp>
        <p:nvCxnSpPr>
          <p:cNvPr id="17" name="Straight Arrow Connector 16">
            <a:extLst>
              <a:ext uri="{FF2B5EF4-FFF2-40B4-BE49-F238E27FC236}">
                <a16:creationId xmlns:a16="http://schemas.microsoft.com/office/drawing/2014/main" id="{EBB5DE2C-2105-F146-BC1F-2541E0772091}"/>
              </a:ext>
            </a:extLst>
          </p:cNvPr>
          <p:cNvCxnSpPr>
            <a:cxnSpLocks/>
          </p:cNvCxnSpPr>
          <p:nvPr/>
        </p:nvCxnSpPr>
        <p:spPr>
          <a:xfrm rot="16200000">
            <a:off x="9434038" y="5182671"/>
            <a:ext cx="54173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Rectangle 18">
            <a:extLst>
              <a:ext uri="{FF2B5EF4-FFF2-40B4-BE49-F238E27FC236}">
                <a16:creationId xmlns:a16="http://schemas.microsoft.com/office/drawing/2014/main" id="{C443110D-E803-584D-881A-B2609532C931}"/>
              </a:ext>
            </a:extLst>
          </p:cNvPr>
          <p:cNvSpPr/>
          <p:nvPr/>
        </p:nvSpPr>
        <p:spPr>
          <a:xfrm rot="16200000">
            <a:off x="9225247" y="3444656"/>
            <a:ext cx="1133183" cy="22439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rPr>
              <a:t>Trees/Acre</a:t>
            </a:r>
          </a:p>
        </p:txBody>
      </p:sp>
      <p:cxnSp>
        <p:nvCxnSpPr>
          <p:cNvPr id="20" name="Straight Arrow Connector 19">
            <a:extLst>
              <a:ext uri="{FF2B5EF4-FFF2-40B4-BE49-F238E27FC236}">
                <a16:creationId xmlns:a16="http://schemas.microsoft.com/office/drawing/2014/main" id="{2610D0B6-3843-8C44-8995-C3BF4B5375F9}"/>
              </a:ext>
            </a:extLst>
          </p:cNvPr>
          <p:cNvCxnSpPr>
            <a:cxnSpLocks/>
          </p:cNvCxnSpPr>
          <p:nvPr/>
        </p:nvCxnSpPr>
        <p:spPr>
          <a:xfrm rot="16200000">
            <a:off x="9447080" y="3331661"/>
            <a:ext cx="54173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id="{55E547EE-96F3-9C48-BDA3-A1B9B7112DB3}"/>
              </a:ext>
            </a:extLst>
          </p:cNvPr>
          <p:cNvSpPr/>
          <p:nvPr/>
        </p:nvSpPr>
        <p:spPr>
          <a:xfrm rot="16200000">
            <a:off x="9225248" y="1961002"/>
            <a:ext cx="1133183" cy="22439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rPr>
              <a:t>Trees/Acre</a:t>
            </a:r>
          </a:p>
        </p:txBody>
      </p:sp>
      <p:cxnSp>
        <p:nvCxnSpPr>
          <p:cNvPr id="22" name="Straight Arrow Connector 21">
            <a:extLst>
              <a:ext uri="{FF2B5EF4-FFF2-40B4-BE49-F238E27FC236}">
                <a16:creationId xmlns:a16="http://schemas.microsoft.com/office/drawing/2014/main" id="{FD6D0FA8-F3E1-BA4F-80C1-05F46E238D87}"/>
              </a:ext>
            </a:extLst>
          </p:cNvPr>
          <p:cNvCxnSpPr>
            <a:cxnSpLocks/>
          </p:cNvCxnSpPr>
          <p:nvPr/>
        </p:nvCxnSpPr>
        <p:spPr>
          <a:xfrm rot="16200000">
            <a:off x="9447081" y="1848007"/>
            <a:ext cx="54173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70928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FB1E5-4511-4843-9DEB-6A2EF8A17CB1}"/>
              </a:ext>
            </a:extLst>
          </p:cNvPr>
          <p:cNvSpPr>
            <a:spLocks noGrp="1"/>
          </p:cNvSpPr>
          <p:nvPr>
            <p:ph type="title"/>
          </p:nvPr>
        </p:nvSpPr>
        <p:spPr/>
        <p:txBody>
          <a:bodyPr/>
          <a:lstStyle/>
          <a:p>
            <a:r>
              <a:rPr lang="en-US" dirty="0"/>
              <a:t>What do uneven-aged stands look like?</a:t>
            </a:r>
          </a:p>
        </p:txBody>
      </p:sp>
      <p:sp>
        <p:nvSpPr>
          <p:cNvPr id="3" name="Content Placeholder 2">
            <a:extLst>
              <a:ext uri="{FF2B5EF4-FFF2-40B4-BE49-F238E27FC236}">
                <a16:creationId xmlns:a16="http://schemas.microsoft.com/office/drawing/2014/main" id="{1FE33B6B-F8B4-A343-B15E-724C74606F56}"/>
              </a:ext>
            </a:extLst>
          </p:cNvPr>
          <p:cNvSpPr>
            <a:spLocks noGrp="1"/>
          </p:cNvSpPr>
          <p:nvPr>
            <p:ph idx="1"/>
          </p:nvPr>
        </p:nvSpPr>
        <p:spPr>
          <a:xfrm>
            <a:off x="838200" y="1825625"/>
            <a:ext cx="3668486" cy="4351338"/>
          </a:xfrm>
        </p:spPr>
        <p:txBody>
          <a:bodyPr/>
          <a:lstStyle/>
          <a:p>
            <a:r>
              <a:rPr lang="en-US" dirty="0"/>
              <a:t>Diameter distribution</a:t>
            </a:r>
          </a:p>
          <a:p>
            <a:pPr lvl="1"/>
            <a:r>
              <a:rPr lang="en-US" dirty="0"/>
              <a:t>Multiple age classes </a:t>
            </a:r>
          </a:p>
          <a:p>
            <a:pPr lvl="2"/>
            <a:r>
              <a:rPr lang="en-US" dirty="0"/>
              <a:t>Often more small trees than large ones</a:t>
            </a:r>
          </a:p>
          <a:p>
            <a:pPr lvl="3"/>
            <a:r>
              <a:rPr lang="en-US" dirty="0"/>
              <a:t>Results in a ‘Reverse J’</a:t>
            </a:r>
          </a:p>
          <a:p>
            <a:pPr lvl="4"/>
            <a:r>
              <a:rPr lang="en-US" dirty="0"/>
              <a:t>Balanced</a:t>
            </a:r>
          </a:p>
          <a:p>
            <a:pPr lvl="3"/>
            <a:r>
              <a:rPr lang="en-US" dirty="0"/>
              <a:t>Can also be a ‘bi-modal’  or ‘tri-modal ‘distribution</a:t>
            </a:r>
          </a:p>
          <a:p>
            <a:pPr lvl="4"/>
            <a:r>
              <a:rPr lang="en-US" dirty="0"/>
              <a:t>Irregular</a:t>
            </a:r>
          </a:p>
        </p:txBody>
      </p:sp>
      <p:sp>
        <p:nvSpPr>
          <p:cNvPr id="4" name="TextBox 3">
            <a:extLst>
              <a:ext uri="{FF2B5EF4-FFF2-40B4-BE49-F238E27FC236}">
                <a16:creationId xmlns:a16="http://schemas.microsoft.com/office/drawing/2014/main" id="{4C21CFEB-ABDF-AC46-8B24-1B8834786F83}"/>
              </a:ext>
            </a:extLst>
          </p:cNvPr>
          <p:cNvSpPr txBox="1"/>
          <p:nvPr/>
        </p:nvSpPr>
        <p:spPr>
          <a:xfrm>
            <a:off x="7396620" y="6459690"/>
            <a:ext cx="4539961" cy="369332"/>
          </a:xfrm>
          <a:prstGeom prst="rect">
            <a:avLst/>
          </a:prstGeom>
          <a:noFill/>
        </p:spPr>
        <p:txBody>
          <a:bodyPr wrap="none" rtlCol="0">
            <a:spAutoFit/>
          </a:bodyPr>
          <a:lstStyle/>
          <a:p>
            <a:r>
              <a:rPr lang="en-US" dirty="0"/>
              <a:t>Nyland – Silviculture Concepts and Application</a:t>
            </a:r>
          </a:p>
        </p:txBody>
      </p:sp>
      <p:sp>
        <p:nvSpPr>
          <p:cNvPr id="5" name="TextBox 4">
            <a:extLst>
              <a:ext uri="{FF2B5EF4-FFF2-40B4-BE49-F238E27FC236}">
                <a16:creationId xmlns:a16="http://schemas.microsoft.com/office/drawing/2014/main" id="{07F7DED8-D3CF-5D4A-AF85-6E8CABF4F16B}"/>
              </a:ext>
            </a:extLst>
          </p:cNvPr>
          <p:cNvSpPr txBox="1"/>
          <p:nvPr/>
        </p:nvSpPr>
        <p:spPr>
          <a:xfrm>
            <a:off x="320271" y="5306240"/>
            <a:ext cx="5589928" cy="2031325"/>
          </a:xfrm>
          <a:prstGeom prst="rect">
            <a:avLst/>
          </a:prstGeom>
          <a:noFill/>
        </p:spPr>
        <p:txBody>
          <a:bodyPr wrap="none" rtlCol="0">
            <a:spAutoFit/>
          </a:bodyPr>
          <a:lstStyle/>
          <a:p>
            <a:r>
              <a:rPr lang="en-US" b="1" dirty="0"/>
              <a:t>Frequent disturbance forests – </a:t>
            </a:r>
          </a:p>
          <a:p>
            <a:pPr marL="285750" indent="-285750">
              <a:buFont typeface="Arial" panose="020B0604020202020204" pitchFamily="34" charset="0"/>
              <a:buChar char="•"/>
            </a:pPr>
            <a:r>
              <a:rPr lang="en-US" b="1" dirty="0"/>
              <a:t>Could have multiple development stages across space</a:t>
            </a:r>
          </a:p>
          <a:p>
            <a:pPr marL="742950" lvl="1" indent="-285750">
              <a:buFont typeface="Arial" panose="020B0604020202020204" pitchFamily="34" charset="0"/>
              <a:buChar char="•"/>
            </a:pPr>
            <a:r>
              <a:rPr lang="en-US" dirty="0"/>
              <a:t>Groups of even-aged of young or old trees</a:t>
            </a:r>
          </a:p>
          <a:p>
            <a:pPr marL="742950" lvl="1" indent="-285750">
              <a:buFont typeface="Arial" panose="020B0604020202020204" pitchFamily="34" charset="0"/>
              <a:buChar char="•"/>
            </a:pPr>
            <a:endParaRPr lang="en-US" dirty="0"/>
          </a:p>
          <a:p>
            <a:pPr lvl="1"/>
            <a:r>
              <a:rPr lang="en-US" dirty="0"/>
              <a:t>(</a:t>
            </a:r>
            <a:r>
              <a:rPr lang="en-US" dirty="0" err="1"/>
              <a:t>Palik</a:t>
            </a:r>
            <a:r>
              <a:rPr lang="en-US" dirty="0"/>
              <a:t> et al. 2020)</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p:txBody>
      </p:sp>
      <p:pic>
        <p:nvPicPr>
          <p:cNvPr id="7" name="Picture 2" descr="Even-Aged Management of Bottomland Hardwoods For Commercial Production and  Wildlife Habitat">
            <a:extLst>
              <a:ext uri="{FF2B5EF4-FFF2-40B4-BE49-F238E27FC236}">
                <a16:creationId xmlns:a16="http://schemas.microsoft.com/office/drawing/2014/main" id="{FE6F338A-B64D-5C41-A98B-9D300F3E529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81802" y="1475085"/>
            <a:ext cx="5910198" cy="488129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DC2AB914-8DD8-D849-A9A6-51FDD46AAE36}"/>
              </a:ext>
            </a:extLst>
          </p:cNvPr>
          <p:cNvSpPr/>
          <p:nvPr/>
        </p:nvSpPr>
        <p:spPr>
          <a:xfrm>
            <a:off x="7489104" y="2720761"/>
            <a:ext cx="1873679" cy="22439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Even-Aged</a:t>
            </a:r>
          </a:p>
        </p:txBody>
      </p:sp>
      <p:sp>
        <p:nvSpPr>
          <p:cNvPr id="9" name="Rectangle 8">
            <a:extLst>
              <a:ext uri="{FF2B5EF4-FFF2-40B4-BE49-F238E27FC236}">
                <a16:creationId xmlns:a16="http://schemas.microsoft.com/office/drawing/2014/main" id="{A84D0CAE-1507-C842-8F40-E7A5EBD0A760}"/>
              </a:ext>
            </a:extLst>
          </p:cNvPr>
          <p:cNvSpPr/>
          <p:nvPr/>
        </p:nvSpPr>
        <p:spPr>
          <a:xfrm>
            <a:off x="7219832" y="4314409"/>
            <a:ext cx="2507589" cy="22439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Balanced Uneven-Aged</a:t>
            </a:r>
          </a:p>
        </p:txBody>
      </p:sp>
      <p:sp>
        <p:nvSpPr>
          <p:cNvPr id="10" name="Rectangle 9">
            <a:extLst>
              <a:ext uri="{FF2B5EF4-FFF2-40B4-BE49-F238E27FC236}">
                <a16:creationId xmlns:a16="http://schemas.microsoft.com/office/drawing/2014/main" id="{A66FB270-457D-634B-8660-AF135AC47EBA}"/>
              </a:ext>
            </a:extLst>
          </p:cNvPr>
          <p:cNvSpPr/>
          <p:nvPr/>
        </p:nvSpPr>
        <p:spPr>
          <a:xfrm>
            <a:off x="7219831" y="6034970"/>
            <a:ext cx="2507589" cy="22439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Irregular Uneven-Aged</a:t>
            </a:r>
          </a:p>
        </p:txBody>
      </p:sp>
      <p:sp>
        <p:nvSpPr>
          <p:cNvPr id="11" name="Rectangle 10">
            <a:extLst>
              <a:ext uri="{FF2B5EF4-FFF2-40B4-BE49-F238E27FC236}">
                <a16:creationId xmlns:a16="http://schemas.microsoft.com/office/drawing/2014/main" id="{92A04E4F-BCF7-D145-A751-45D8D64BB754}"/>
              </a:ext>
            </a:extLst>
          </p:cNvPr>
          <p:cNvSpPr/>
          <p:nvPr/>
        </p:nvSpPr>
        <p:spPr>
          <a:xfrm>
            <a:off x="9972727" y="2720761"/>
            <a:ext cx="1873679" cy="22439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DBH</a:t>
            </a:r>
          </a:p>
        </p:txBody>
      </p:sp>
      <p:cxnSp>
        <p:nvCxnSpPr>
          <p:cNvPr id="12" name="Straight Arrow Connector 11">
            <a:extLst>
              <a:ext uri="{FF2B5EF4-FFF2-40B4-BE49-F238E27FC236}">
                <a16:creationId xmlns:a16="http://schemas.microsoft.com/office/drawing/2014/main" id="{B72E7313-EF2D-904A-8FD7-5287C1F3C273}"/>
              </a:ext>
            </a:extLst>
          </p:cNvPr>
          <p:cNvCxnSpPr/>
          <p:nvPr/>
        </p:nvCxnSpPr>
        <p:spPr>
          <a:xfrm>
            <a:off x="11137899" y="2832957"/>
            <a:ext cx="54173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E374C014-8053-5749-8363-ED2F6C7CC4B4}"/>
              </a:ext>
            </a:extLst>
          </p:cNvPr>
          <p:cNvSpPr/>
          <p:nvPr/>
        </p:nvSpPr>
        <p:spPr>
          <a:xfrm>
            <a:off x="9972727" y="4314409"/>
            <a:ext cx="1873679" cy="22439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DBH</a:t>
            </a:r>
          </a:p>
        </p:txBody>
      </p:sp>
      <p:cxnSp>
        <p:nvCxnSpPr>
          <p:cNvPr id="14" name="Straight Arrow Connector 13">
            <a:extLst>
              <a:ext uri="{FF2B5EF4-FFF2-40B4-BE49-F238E27FC236}">
                <a16:creationId xmlns:a16="http://schemas.microsoft.com/office/drawing/2014/main" id="{6BE84902-7917-1D41-96C7-4CC7B953365E}"/>
              </a:ext>
            </a:extLst>
          </p:cNvPr>
          <p:cNvCxnSpPr/>
          <p:nvPr/>
        </p:nvCxnSpPr>
        <p:spPr>
          <a:xfrm>
            <a:off x="11137899" y="4426605"/>
            <a:ext cx="54173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F5B1851B-DA51-0548-A68C-C55E664B5FD9}"/>
              </a:ext>
            </a:extLst>
          </p:cNvPr>
          <p:cNvSpPr/>
          <p:nvPr/>
        </p:nvSpPr>
        <p:spPr>
          <a:xfrm>
            <a:off x="9972727" y="6024210"/>
            <a:ext cx="1873679" cy="22439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DBH</a:t>
            </a:r>
          </a:p>
        </p:txBody>
      </p:sp>
      <p:cxnSp>
        <p:nvCxnSpPr>
          <p:cNvPr id="16" name="Straight Arrow Connector 15">
            <a:extLst>
              <a:ext uri="{FF2B5EF4-FFF2-40B4-BE49-F238E27FC236}">
                <a16:creationId xmlns:a16="http://schemas.microsoft.com/office/drawing/2014/main" id="{6D58732B-27F0-314F-B71E-D6DFF60F4D15}"/>
              </a:ext>
            </a:extLst>
          </p:cNvPr>
          <p:cNvCxnSpPr/>
          <p:nvPr/>
        </p:nvCxnSpPr>
        <p:spPr>
          <a:xfrm>
            <a:off x="11137899" y="6136406"/>
            <a:ext cx="54173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2A3DBCDE-7C80-7745-8567-B197610C85A6}"/>
              </a:ext>
            </a:extLst>
          </p:cNvPr>
          <p:cNvSpPr/>
          <p:nvPr/>
        </p:nvSpPr>
        <p:spPr>
          <a:xfrm rot="16200000">
            <a:off x="9212205" y="5295666"/>
            <a:ext cx="1133183" cy="22439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rPr>
              <a:t>Trees/Acre</a:t>
            </a:r>
          </a:p>
        </p:txBody>
      </p:sp>
      <p:cxnSp>
        <p:nvCxnSpPr>
          <p:cNvPr id="18" name="Straight Arrow Connector 17">
            <a:extLst>
              <a:ext uri="{FF2B5EF4-FFF2-40B4-BE49-F238E27FC236}">
                <a16:creationId xmlns:a16="http://schemas.microsoft.com/office/drawing/2014/main" id="{CD1BEA90-6590-6A40-9B4F-E12EDB981AEE}"/>
              </a:ext>
            </a:extLst>
          </p:cNvPr>
          <p:cNvCxnSpPr>
            <a:cxnSpLocks/>
          </p:cNvCxnSpPr>
          <p:nvPr/>
        </p:nvCxnSpPr>
        <p:spPr>
          <a:xfrm rot="16200000">
            <a:off x="9434038" y="5182671"/>
            <a:ext cx="54173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Rectangle 18">
            <a:extLst>
              <a:ext uri="{FF2B5EF4-FFF2-40B4-BE49-F238E27FC236}">
                <a16:creationId xmlns:a16="http://schemas.microsoft.com/office/drawing/2014/main" id="{8C877B82-0D8F-1442-8FA6-47960FDBEB34}"/>
              </a:ext>
            </a:extLst>
          </p:cNvPr>
          <p:cNvSpPr/>
          <p:nvPr/>
        </p:nvSpPr>
        <p:spPr>
          <a:xfrm rot="16200000">
            <a:off x="9225247" y="3444656"/>
            <a:ext cx="1133183" cy="22439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rPr>
              <a:t>Trees/Acre</a:t>
            </a:r>
          </a:p>
        </p:txBody>
      </p:sp>
      <p:cxnSp>
        <p:nvCxnSpPr>
          <p:cNvPr id="20" name="Straight Arrow Connector 19">
            <a:extLst>
              <a:ext uri="{FF2B5EF4-FFF2-40B4-BE49-F238E27FC236}">
                <a16:creationId xmlns:a16="http://schemas.microsoft.com/office/drawing/2014/main" id="{E7A968DD-904D-BB4E-B2C5-45BC60CE7429}"/>
              </a:ext>
            </a:extLst>
          </p:cNvPr>
          <p:cNvCxnSpPr>
            <a:cxnSpLocks/>
          </p:cNvCxnSpPr>
          <p:nvPr/>
        </p:nvCxnSpPr>
        <p:spPr>
          <a:xfrm rot="16200000">
            <a:off x="9447080" y="3331661"/>
            <a:ext cx="54173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id="{BB251562-B52E-3B45-B3FE-6369655B022D}"/>
              </a:ext>
            </a:extLst>
          </p:cNvPr>
          <p:cNvSpPr/>
          <p:nvPr/>
        </p:nvSpPr>
        <p:spPr>
          <a:xfrm rot="16200000">
            <a:off x="9225248" y="1961002"/>
            <a:ext cx="1133183" cy="22439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rPr>
              <a:t>Trees/Acre</a:t>
            </a:r>
          </a:p>
        </p:txBody>
      </p:sp>
      <p:cxnSp>
        <p:nvCxnSpPr>
          <p:cNvPr id="22" name="Straight Arrow Connector 21">
            <a:extLst>
              <a:ext uri="{FF2B5EF4-FFF2-40B4-BE49-F238E27FC236}">
                <a16:creationId xmlns:a16="http://schemas.microsoft.com/office/drawing/2014/main" id="{441DB339-E3A2-E64A-A159-2C4693F232AB}"/>
              </a:ext>
            </a:extLst>
          </p:cNvPr>
          <p:cNvCxnSpPr>
            <a:cxnSpLocks/>
          </p:cNvCxnSpPr>
          <p:nvPr/>
        </p:nvCxnSpPr>
        <p:spPr>
          <a:xfrm rot="16200000">
            <a:off x="9447081" y="1848007"/>
            <a:ext cx="54173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25514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ree, outdoor, forest, plant&#10;&#10;Description automatically generated">
            <a:extLst>
              <a:ext uri="{FF2B5EF4-FFF2-40B4-BE49-F238E27FC236}">
                <a16:creationId xmlns:a16="http://schemas.microsoft.com/office/drawing/2014/main" id="{6591AE7D-1EA1-0F4D-8601-111438F770D3}"/>
              </a:ext>
            </a:extLst>
          </p:cNvPr>
          <p:cNvPicPr>
            <a:picLocks noChangeAspect="1"/>
          </p:cNvPicPr>
          <p:nvPr/>
        </p:nvPicPr>
        <p:blipFill rotWithShape="1">
          <a:blip r:embed="rId3" cstate="email">
            <a:alphaModFix amt="35000"/>
            <a:extLst>
              <a:ext uri="{28A0092B-C50C-407E-A947-70E740481C1C}">
                <a14:useLocalDpi xmlns:a14="http://schemas.microsoft.com/office/drawing/2010/main"/>
              </a:ext>
            </a:extLst>
          </a:blip>
          <a:srcRect/>
          <a:stretch/>
        </p:blipFill>
        <p:spPr>
          <a:xfrm>
            <a:off x="0" y="-10321"/>
            <a:ext cx="12191980" cy="6857990"/>
          </a:xfrm>
          <a:prstGeom prst="rect">
            <a:avLst/>
          </a:prstGeom>
        </p:spPr>
      </p:pic>
      <p:sp>
        <p:nvSpPr>
          <p:cNvPr id="2" name="Title 1">
            <a:extLst>
              <a:ext uri="{FF2B5EF4-FFF2-40B4-BE49-F238E27FC236}">
                <a16:creationId xmlns:a16="http://schemas.microsoft.com/office/drawing/2014/main" id="{30F5B963-82AA-4F40-A8EF-E7A99816F6CF}"/>
              </a:ext>
            </a:extLst>
          </p:cNvPr>
          <p:cNvSpPr>
            <a:spLocks noGrp="1"/>
          </p:cNvSpPr>
          <p:nvPr>
            <p:ph type="title"/>
          </p:nvPr>
        </p:nvSpPr>
        <p:spPr>
          <a:xfrm>
            <a:off x="838200" y="365125"/>
            <a:ext cx="10515600" cy="1325563"/>
          </a:xfrm>
        </p:spPr>
        <p:txBody>
          <a:bodyPr>
            <a:normAutofit/>
          </a:bodyPr>
          <a:lstStyle/>
          <a:p>
            <a:r>
              <a:rPr lang="en-US" dirty="0">
                <a:solidFill>
                  <a:srgbClr val="FFFFFF"/>
                </a:solidFill>
              </a:rPr>
              <a:t>Acknowledgements</a:t>
            </a:r>
          </a:p>
        </p:txBody>
      </p:sp>
      <p:sp>
        <p:nvSpPr>
          <p:cNvPr id="3" name="Content Placeholder 2">
            <a:extLst>
              <a:ext uri="{FF2B5EF4-FFF2-40B4-BE49-F238E27FC236}">
                <a16:creationId xmlns:a16="http://schemas.microsoft.com/office/drawing/2014/main" id="{3EA584DA-587F-804A-8299-6399F226C830}"/>
              </a:ext>
            </a:extLst>
          </p:cNvPr>
          <p:cNvSpPr>
            <a:spLocks noGrp="1"/>
          </p:cNvSpPr>
          <p:nvPr>
            <p:ph idx="1"/>
          </p:nvPr>
        </p:nvSpPr>
        <p:spPr>
          <a:xfrm>
            <a:off x="838200" y="1825625"/>
            <a:ext cx="10515600" cy="4351338"/>
          </a:xfrm>
        </p:spPr>
        <p:txBody>
          <a:bodyPr>
            <a:normAutofit fontScale="92500" lnSpcReduction="20000"/>
          </a:bodyPr>
          <a:lstStyle/>
          <a:p>
            <a:r>
              <a:rPr lang="en-US" sz="2600" dirty="0">
                <a:solidFill>
                  <a:srgbClr val="FFFFFF"/>
                </a:solidFill>
              </a:rPr>
              <a:t>Huge thanks to Emily Swindell, Jeremy May, Landon </a:t>
            </a:r>
            <a:r>
              <a:rPr lang="en-US" sz="2600" dirty="0" err="1">
                <a:solidFill>
                  <a:srgbClr val="FFFFFF"/>
                </a:solidFill>
              </a:rPr>
              <a:t>Sawaya</a:t>
            </a:r>
            <a:r>
              <a:rPr lang="en-US" sz="2600" dirty="0">
                <a:solidFill>
                  <a:srgbClr val="FFFFFF"/>
                </a:solidFill>
              </a:rPr>
              <a:t>, Brenna Gaber, and Hannah Millsap for the support and excellent work in the field this year. </a:t>
            </a:r>
          </a:p>
          <a:p>
            <a:endParaRPr lang="en-US" sz="2600" dirty="0">
              <a:solidFill>
                <a:srgbClr val="FFFFFF"/>
              </a:solidFill>
            </a:endParaRPr>
          </a:p>
          <a:p>
            <a:r>
              <a:rPr lang="en-US" sz="2600" dirty="0">
                <a:solidFill>
                  <a:srgbClr val="FFFFFF"/>
                </a:solidFill>
              </a:rPr>
              <a:t>Thank you to Anthony Culpepper, Danny Margoles, and Marin Chambers for support in the development and deployment of monitoring protocols. </a:t>
            </a:r>
          </a:p>
          <a:p>
            <a:endParaRPr lang="en-US" sz="2600" dirty="0">
              <a:solidFill>
                <a:srgbClr val="FFFFFF"/>
              </a:solidFill>
            </a:endParaRPr>
          </a:p>
          <a:p>
            <a:r>
              <a:rPr lang="en-US" sz="2600" dirty="0">
                <a:solidFill>
                  <a:srgbClr val="FFFFFF"/>
                </a:solidFill>
              </a:rPr>
              <a:t>A huge thank you to Travis Burch, Davey Casey, and the San Juan National Forest for support in planning and for funding monitoring on the Lone Pine Landscape. </a:t>
            </a:r>
          </a:p>
          <a:p>
            <a:endParaRPr lang="en-US" sz="2600" dirty="0">
              <a:solidFill>
                <a:srgbClr val="FFFFFF"/>
              </a:solidFill>
            </a:endParaRPr>
          </a:p>
          <a:p>
            <a:r>
              <a:rPr lang="en-US" sz="2600" dirty="0">
                <a:solidFill>
                  <a:srgbClr val="FFFFFF"/>
                </a:solidFill>
              </a:rPr>
              <a:t>Lastly, thanks to Dr. Mike Battaglia, Dr. Amy Waltz, Dr. Andrew Sanchez-Meador, Travis Wooley, Dana Hayward, Anthony Culpepper, Aaron </a:t>
            </a:r>
            <a:r>
              <a:rPr lang="en-US" sz="2600" dirty="0" err="1">
                <a:solidFill>
                  <a:srgbClr val="FFFFFF"/>
                </a:solidFill>
              </a:rPr>
              <a:t>Kimple</a:t>
            </a:r>
            <a:r>
              <a:rPr lang="en-US" sz="2600" dirty="0">
                <a:solidFill>
                  <a:srgbClr val="FFFFFF"/>
                </a:solidFill>
              </a:rPr>
              <a:t>, Danny Margoles, Matt </a:t>
            </a:r>
            <a:r>
              <a:rPr lang="en-US" sz="2600" dirty="0" err="1">
                <a:solidFill>
                  <a:srgbClr val="FFFFFF"/>
                </a:solidFill>
              </a:rPr>
              <a:t>Tuten</a:t>
            </a:r>
            <a:r>
              <a:rPr lang="en-US" sz="2600" dirty="0">
                <a:solidFill>
                  <a:srgbClr val="FFFFFF"/>
                </a:solidFill>
              </a:rPr>
              <a:t>, Tim Leishman, Marin Chambers, and Brett </a:t>
            </a:r>
            <a:r>
              <a:rPr lang="en-US" sz="2600" dirty="0" err="1">
                <a:solidFill>
                  <a:srgbClr val="FFFFFF"/>
                </a:solidFill>
              </a:rPr>
              <a:t>Wolk</a:t>
            </a:r>
            <a:r>
              <a:rPr lang="en-US" sz="2600" dirty="0">
                <a:solidFill>
                  <a:srgbClr val="FFFFFF"/>
                </a:solidFill>
              </a:rPr>
              <a:t> for support and feedback on this presentation. </a:t>
            </a:r>
          </a:p>
          <a:p>
            <a:endParaRPr lang="en-US" sz="2600" dirty="0">
              <a:solidFill>
                <a:srgbClr val="FFFFFF"/>
              </a:solidFill>
            </a:endParaRPr>
          </a:p>
          <a:p>
            <a:pPr marL="0" indent="0">
              <a:buNone/>
            </a:pPr>
            <a:endParaRPr lang="en-US" sz="2600" dirty="0">
              <a:solidFill>
                <a:srgbClr val="FFFFFF"/>
              </a:solidFill>
            </a:endParaRPr>
          </a:p>
        </p:txBody>
      </p:sp>
      <p:pic>
        <p:nvPicPr>
          <p:cNvPr id="8" name="Picture 2" descr="Mountain Studies Institute">
            <a:extLst>
              <a:ext uri="{FF2B5EF4-FFF2-40B4-BE49-F238E27FC236}">
                <a16:creationId xmlns:a16="http://schemas.microsoft.com/office/drawing/2014/main" id="{150AE306-B9FA-2E4D-8E5E-AF450CCE828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 y="5997650"/>
            <a:ext cx="3582186" cy="8603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DWRF Collaborative – Dolores Watershed Resilient Forest Collaborative">
            <a:extLst>
              <a:ext uri="{FF2B5EF4-FFF2-40B4-BE49-F238E27FC236}">
                <a16:creationId xmlns:a16="http://schemas.microsoft.com/office/drawing/2014/main" id="{E9F9650B-9EA0-5846-AD90-D21A0823828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490855" y="5913444"/>
            <a:ext cx="3657627" cy="95336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United States Forest Service - Wikipedia">
            <a:extLst>
              <a:ext uri="{FF2B5EF4-FFF2-40B4-BE49-F238E27FC236}">
                <a16:creationId xmlns:a16="http://schemas.microsoft.com/office/drawing/2014/main" id="{92470D4A-EAC0-794A-BEDD-A953D5A462DB}"/>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681696" y="5928491"/>
            <a:ext cx="828588" cy="90118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olorado Forest Restoration Institute - Photos | Facebook">
            <a:extLst>
              <a:ext uri="{FF2B5EF4-FFF2-40B4-BE49-F238E27FC236}">
                <a16:creationId xmlns:a16="http://schemas.microsoft.com/office/drawing/2014/main" id="{64B18874-3DB3-EF40-829F-42B93F5C6F5B}"/>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360434" y="-8811"/>
            <a:ext cx="831565" cy="83156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FEA54688-292F-D44E-A8E7-75D9DBBD4461}"/>
              </a:ext>
            </a:extLst>
          </p:cNvPr>
          <p:cNvSpPr/>
          <p:nvPr/>
        </p:nvSpPr>
        <p:spPr>
          <a:xfrm>
            <a:off x="9051371" y="-10321"/>
            <a:ext cx="2302429" cy="83430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SWERI Home - SWERI Home">
            <a:extLst>
              <a:ext uri="{FF2B5EF4-FFF2-40B4-BE49-F238E27FC236}">
                <a16:creationId xmlns:a16="http://schemas.microsoft.com/office/drawing/2014/main" id="{879AC9DD-7019-FF4D-B9FB-C2316E376732}"/>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106608" y="101766"/>
            <a:ext cx="2123776" cy="67960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he Nature Conservancy | Initiative 20x20">
            <a:extLst>
              <a:ext uri="{FF2B5EF4-FFF2-40B4-BE49-F238E27FC236}">
                <a16:creationId xmlns:a16="http://schemas.microsoft.com/office/drawing/2014/main" id="{BD39AF38-7239-0E4F-8CFA-6E07227C976A}"/>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198847" y="-4775"/>
            <a:ext cx="2852504" cy="82418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USFS Rocky Mountain Research Station | Landscape Conservation Cooperative  Network">
            <a:extLst>
              <a:ext uri="{FF2B5EF4-FFF2-40B4-BE49-F238E27FC236}">
                <a16:creationId xmlns:a16="http://schemas.microsoft.com/office/drawing/2014/main" id="{7A11D004-21C0-2140-B021-926AA26B0706}"/>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981936" y="-183454"/>
            <a:ext cx="1216891" cy="1211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7146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28FB0-A75A-AF48-83B0-D65FAC349BE3}"/>
              </a:ext>
            </a:extLst>
          </p:cNvPr>
          <p:cNvSpPr>
            <a:spLocks noGrp="1"/>
          </p:cNvSpPr>
          <p:nvPr>
            <p:ph type="title"/>
          </p:nvPr>
        </p:nvSpPr>
        <p:spPr/>
        <p:txBody>
          <a:bodyPr/>
          <a:lstStyle/>
          <a:p>
            <a:r>
              <a:rPr lang="en-US" dirty="0"/>
              <a:t>What do uneven-aged stands look like?</a:t>
            </a:r>
          </a:p>
        </p:txBody>
      </p:sp>
      <p:sp>
        <p:nvSpPr>
          <p:cNvPr id="3" name="Content Placeholder 2">
            <a:extLst>
              <a:ext uri="{FF2B5EF4-FFF2-40B4-BE49-F238E27FC236}">
                <a16:creationId xmlns:a16="http://schemas.microsoft.com/office/drawing/2014/main" id="{46EF6ECE-A9CB-CC4B-9D98-1C9B2AF87041}"/>
              </a:ext>
            </a:extLst>
          </p:cNvPr>
          <p:cNvSpPr>
            <a:spLocks noGrp="1"/>
          </p:cNvSpPr>
          <p:nvPr>
            <p:ph idx="1"/>
          </p:nvPr>
        </p:nvSpPr>
        <p:spPr>
          <a:xfrm>
            <a:off x="838200" y="1825625"/>
            <a:ext cx="5859920" cy="4351338"/>
          </a:xfrm>
        </p:spPr>
        <p:txBody>
          <a:bodyPr>
            <a:normAutofit lnSpcReduction="10000"/>
          </a:bodyPr>
          <a:lstStyle/>
          <a:p>
            <a:r>
              <a:rPr lang="en-US" dirty="0"/>
              <a:t>Uneven aged stands in ponderosa pine have patches of canopy openings and canopy closure. </a:t>
            </a:r>
          </a:p>
          <a:p>
            <a:endParaRPr lang="en-US" dirty="0"/>
          </a:p>
          <a:p>
            <a:r>
              <a:rPr lang="en-US" dirty="0"/>
              <a:t>Trees providing canopy cover can be overstory co-dominate trees, midstory trees, or young understory trees. </a:t>
            </a:r>
          </a:p>
          <a:p>
            <a:endParaRPr lang="en-US" dirty="0"/>
          </a:p>
          <a:p>
            <a:pPr marL="0" indent="0">
              <a:buNone/>
            </a:pPr>
            <a:r>
              <a:rPr lang="en-US" dirty="0"/>
              <a:t>(O’Hara 2005, Wightman 2008)</a:t>
            </a:r>
          </a:p>
        </p:txBody>
      </p:sp>
      <p:pic>
        <p:nvPicPr>
          <p:cNvPr id="1026" name="Picture 2" descr="HEDGEROW as a Redwood Understory | Community Soil">
            <a:extLst>
              <a:ext uri="{FF2B5EF4-FFF2-40B4-BE49-F238E27FC236}">
                <a16:creationId xmlns:a16="http://schemas.microsoft.com/office/drawing/2014/main" id="{C1933998-FC2E-1F48-8F54-C9160AC6199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51747" y="1308490"/>
            <a:ext cx="45720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206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4AF19-F2D3-0D4B-8340-F2A0C00B343F}"/>
              </a:ext>
            </a:extLst>
          </p:cNvPr>
          <p:cNvSpPr>
            <a:spLocks noGrp="1"/>
          </p:cNvSpPr>
          <p:nvPr>
            <p:ph type="title"/>
          </p:nvPr>
        </p:nvSpPr>
        <p:spPr/>
        <p:txBody>
          <a:bodyPr/>
          <a:lstStyle/>
          <a:p>
            <a:r>
              <a:rPr lang="en-US" dirty="0"/>
              <a:t>Why uneven-aged?</a:t>
            </a:r>
          </a:p>
        </p:txBody>
      </p:sp>
      <p:sp>
        <p:nvSpPr>
          <p:cNvPr id="6" name="TextBox 5">
            <a:extLst>
              <a:ext uri="{FF2B5EF4-FFF2-40B4-BE49-F238E27FC236}">
                <a16:creationId xmlns:a16="http://schemas.microsoft.com/office/drawing/2014/main" id="{28C2D987-4507-4A4B-AE63-7390EDAF4B05}"/>
              </a:ext>
            </a:extLst>
          </p:cNvPr>
          <p:cNvSpPr txBox="1"/>
          <p:nvPr/>
        </p:nvSpPr>
        <p:spPr>
          <a:xfrm>
            <a:off x="8578297" y="4599167"/>
            <a:ext cx="1535485" cy="369332"/>
          </a:xfrm>
          <a:prstGeom prst="rect">
            <a:avLst/>
          </a:prstGeom>
          <a:noFill/>
        </p:spPr>
        <p:txBody>
          <a:bodyPr wrap="none" rtlCol="0">
            <a:spAutoFit/>
          </a:bodyPr>
          <a:lstStyle/>
          <a:p>
            <a:r>
              <a:rPr lang="en-US" dirty="0">
                <a:solidFill>
                  <a:schemeClr val="bg1"/>
                </a:solidFill>
              </a:rPr>
              <a:t>Diameter (cm)</a:t>
            </a:r>
          </a:p>
        </p:txBody>
      </p:sp>
      <p:sp>
        <p:nvSpPr>
          <p:cNvPr id="7" name="TextBox 6">
            <a:extLst>
              <a:ext uri="{FF2B5EF4-FFF2-40B4-BE49-F238E27FC236}">
                <a16:creationId xmlns:a16="http://schemas.microsoft.com/office/drawing/2014/main" id="{97C834A3-6CC4-A64A-A522-BA6C4E74CF5D}"/>
              </a:ext>
            </a:extLst>
          </p:cNvPr>
          <p:cNvSpPr txBox="1"/>
          <p:nvPr/>
        </p:nvSpPr>
        <p:spPr>
          <a:xfrm>
            <a:off x="344384" y="1822862"/>
            <a:ext cx="5860473"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t>Historically, un-even aged stands existed on the SJNF</a:t>
            </a:r>
          </a:p>
          <a:p>
            <a:pPr marL="742950" lvl="1" indent="-285750">
              <a:buFont typeface="Arial" panose="020B0604020202020204" pitchFamily="34" charset="0"/>
              <a:buChar char="•"/>
            </a:pPr>
            <a:r>
              <a:rPr lang="en-US" sz="2400" dirty="0"/>
              <a:t>(Brown &amp; Wu et al. 2005, </a:t>
            </a:r>
            <a:r>
              <a:rPr lang="en-US" sz="2400" dirty="0" err="1"/>
              <a:t>Romme</a:t>
            </a:r>
            <a:r>
              <a:rPr lang="en-US" sz="2400" dirty="0"/>
              <a:t> et al. 2009, Baker et al. 2020)</a:t>
            </a:r>
          </a:p>
          <a:p>
            <a:pPr marL="742950" lvl="1"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Numerous younger trees and numerous older trees</a:t>
            </a:r>
          </a:p>
        </p:txBody>
      </p:sp>
      <p:pic>
        <p:nvPicPr>
          <p:cNvPr id="4" name="Picture 3" descr="A picture containing tree, outdoor, grass, forest&#10;&#10;Description automatically generated">
            <a:extLst>
              <a:ext uri="{FF2B5EF4-FFF2-40B4-BE49-F238E27FC236}">
                <a16:creationId xmlns:a16="http://schemas.microsoft.com/office/drawing/2014/main" id="{35EB3962-C373-E646-9588-411610F3704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34426" y="1036319"/>
            <a:ext cx="6015722" cy="5346827"/>
          </a:xfrm>
          <a:prstGeom prst="rect">
            <a:avLst/>
          </a:prstGeom>
        </p:spPr>
      </p:pic>
    </p:spTree>
    <p:extLst>
      <p:ext uri="{BB962C8B-B14F-4D97-AF65-F5344CB8AC3E}">
        <p14:creationId xmlns:p14="http://schemas.microsoft.com/office/powerpoint/2010/main" val="700474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3739C-07CA-3C46-BB19-0E0EE80EBBEE}"/>
              </a:ext>
            </a:extLst>
          </p:cNvPr>
          <p:cNvSpPr>
            <a:spLocks noGrp="1"/>
          </p:cNvSpPr>
          <p:nvPr>
            <p:ph type="title"/>
          </p:nvPr>
        </p:nvSpPr>
        <p:spPr/>
        <p:txBody>
          <a:bodyPr/>
          <a:lstStyle/>
          <a:p>
            <a:r>
              <a:rPr lang="en-US" dirty="0"/>
              <a:t>Why uneven-aged?</a:t>
            </a:r>
          </a:p>
        </p:txBody>
      </p:sp>
      <p:sp>
        <p:nvSpPr>
          <p:cNvPr id="3" name="Content Placeholder 2">
            <a:extLst>
              <a:ext uri="{FF2B5EF4-FFF2-40B4-BE49-F238E27FC236}">
                <a16:creationId xmlns:a16="http://schemas.microsoft.com/office/drawing/2014/main" id="{7AF36C5B-8806-FB41-A453-255CE8E14250}"/>
              </a:ext>
            </a:extLst>
          </p:cNvPr>
          <p:cNvSpPr>
            <a:spLocks noGrp="1"/>
          </p:cNvSpPr>
          <p:nvPr>
            <p:ph idx="1"/>
          </p:nvPr>
        </p:nvSpPr>
        <p:spPr>
          <a:xfrm>
            <a:off x="838200" y="1825625"/>
            <a:ext cx="6013537" cy="4351338"/>
          </a:xfrm>
        </p:spPr>
        <p:txBody>
          <a:bodyPr/>
          <a:lstStyle/>
          <a:p>
            <a:r>
              <a:rPr lang="en-US" dirty="0"/>
              <a:t>Uneven-aged stands help create more resilience to….</a:t>
            </a:r>
          </a:p>
          <a:p>
            <a:endParaRPr lang="en-US" dirty="0"/>
          </a:p>
          <a:p>
            <a:pPr lvl="1"/>
            <a:r>
              <a:rPr lang="en-US" dirty="0"/>
              <a:t>Beetles – Age class diversity and different growth rates promotes resilience to beetle (</a:t>
            </a:r>
            <a:r>
              <a:rPr lang="en-US" dirty="0" err="1"/>
              <a:t>Negrón</a:t>
            </a:r>
            <a:r>
              <a:rPr lang="en-US" dirty="0"/>
              <a:t> et al. 2008, Fisher et al. 2010)</a:t>
            </a:r>
          </a:p>
          <a:p>
            <a:pPr lvl="1"/>
            <a:endParaRPr lang="en-US" dirty="0"/>
          </a:p>
          <a:p>
            <a:pPr lvl="1"/>
            <a:r>
              <a:rPr lang="en-US" dirty="0"/>
              <a:t>Drought – Age class diversity can result in physiological diversity to promote resilience (Kolb et al. 2016)</a:t>
            </a:r>
          </a:p>
          <a:p>
            <a:pPr marL="914400" lvl="2" indent="0">
              <a:buNone/>
            </a:pPr>
            <a:endParaRPr lang="en-US" dirty="0"/>
          </a:p>
        </p:txBody>
      </p:sp>
      <p:pic>
        <p:nvPicPr>
          <p:cNvPr id="7" name="Picture 6" descr="A large tree in a forest&#10;&#10;Description automatically generated">
            <a:extLst>
              <a:ext uri="{FF2B5EF4-FFF2-40B4-BE49-F238E27FC236}">
                <a16:creationId xmlns:a16="http://schemas.microsoft.com/office/drawing/2014/main" id="{63E35708-A23C-B848-BD0F-D9673C85A7C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123528" y="0"/>
            <a:ext cx="5068472" cy="6858000"/>
          </a:xfrm>
          <a:prstGeom prst="rect">
            <a:avLst/>
          </a:prstGeom>
        </p:spPr>
      </p:pic>
    </p:spTree>
    <p:extLst>
      <p:ext uri="{BB962C8B-B14F-4D97-AF65-F5344CB8AC3E}">
        <p14:creationId xmlns:p14="http://schemas.microsoft.com/office/powerpoint/2010/main" val="1556192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3657E-0DE7-9B41-A788-3C134C5795D0}"/>
              </a:ext>
            </a:extLst>
          </p:cNvPr>
          <p:cNvSpPr>
            <a:spLocks noGrp="1"/>
          </p:cNvSpPr>
          <p:nvPr>
            <p:ph type="title"/>
          </p:nvPr>
        </p:nvSpPr>
        <p:spPr/>
        <p:txBody>
          <a:bodyPr/>
          <a:lstStyle/>
          <a:p>
            <a:r>
              <a:rPr lang="en-US" dirty="0"/>
              <a:t>Variability</a:t>
            </a:r>
          </a:p>
        </p:txBody>
      </p:sp>
      <p:sp>
        <p:nvSpPr>
          <p:cNvPr id="3" name="Content Placeholder 2">
            <a:extLst>
              <a:ext uri="{FF2B5EF4-FFF2-40B4-BE49-F238E27FC236}">
                <a16:creationId xmlns:a16="http://schemas.microsoft.com/office/drawing/2014/main" id="{30633FD6-F3C3-A54F-8E46-E9BDF75F28ED}"/>
              </a:ext>
            </a:extLst>
          </p:cNvPr>
          <p:cNvSpPr>
            <a:spLocks noGrp="1"/>
          </p:cNvSpPr>
          <p:nvPr>
            <p:ph idx="1"/>
          </p:nvPr>
        </p:nvSpPr>
        <p:spPr>
          <a:xfrm>
            <a:off x="838200" y="1825625"/>
            <a:ext cx="4410205" cy="4351338"/>
          </a:xfrm>
        </p:spPr>
        <p:txBody>
          <a:bodyPr/>
          <a:lstStyle/>
          <a:p>
            <a:r>
              <a:rPr lang="en-US" dirty="0"/>
              <a:t>Maintaining variation in landscape  promotes resilience too.</a:t>
            </a:r>
          </a:p>
          <a:p>
            <a:pPr lvl="1"/>
            <a:r>
              <a:rPr lang="en-US" dirty="0"/>
              <a:t>Spatial and vertical</a:t>
            </a:r>
          </a:p>
          <a:p>
            <a:pPr lvl="1"/>
            <a:endParaRPr lang="en-US" dirty="0"/>
          </a:p>
          <a:p>
            <a:r>
              <a:rPr lang="en-US" dirty="0"/>
              <a:t>Discontinuity of fuels to influence fire behavior</a:t>
            </a:r>
          </a:p>
          <a:p>
            <a:endParaRPr lang="en-US" dirty="0"/>
          </a:p>
          <a:p>
            <a:r>
              <a:rPr lang="en-US" dirty="0"/>
              <a:t>Open areas, areas with young trees, etc.</a:t>
            </a:r>
          </a:p>
        </p:txBody>
      </p:sp>
      <p:pic>
        <p:nvPicPr>
          <p:cNvPr id="5" name="Picture 4" descr="A tree in a forest&#10;&#10;Description automatically generated">
            <a:extLst>
              <a:ext uri="{FF2B5EF4-FFF2-40B4-BE49-F238E27FC236}">
                <a16:creationId xmlns:a16="http://schemas.microsoft.com/office/drawing/2014/main" id="{2855B506-579A-9647-9257-9853273BE0A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06025" y="228600"/>
            <a:ext cx="6885975" cy="6400800"/>
          </a:xfrm>
          <a:prstGeom prst="rect">
            <a:avLst/>
          </a:prstGeom>
        </p:spPr>
      </p:pic>
    </p:spTree>
    <p:extLst>
      <p:ext uri="{BB962C8B-B14F-4D97-AF65-F5344CB8AC3E}">
        <p14:creationId xmlns:p14="http://schemas.microsoft.com/office/powerpoint/2010/main" val="292324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51433-5564-8B4C-B3D2-1954385CAB32}"/>
              </a:ext>
            </a:extLst>
          </p:cNvPr>
          <p:cNvSpPr>
            <a:spLocks noGrp="1"/>
          </p:cNvSpPr>
          <p:nvPr>
            <p:ph type="title"/>
          </p:nvPr>
        </p:nvSpPr>
        <p:spPr/>
        <p:txBody>
          <a:bodyPr/>
          <a:lstStyle/>
          <a:p>
            <a:r>
              <a:rPr lang="en-US" dirty="0"/>
              <a:t>Beetle Outbreaks</a:t>
            </a:r>
          </a:p>
        </p:txBody>
      </p:sp>
      <p:sp>
        <p:nvSpPr>
          <p:cNvPr id="3" name="Content Placeholder 2">
            <a:extLst>
              <a:ext uri="{FF2B5EF4-FFF2-40B4-BE49-F238E27FC236}">
                <a16:creationId xmlns:a16="http://schemas.microsoft.com/office/drawing/2014/main" id="{3AF13FEA-F026-7841-BCE5-426A7153BC9F}"/>
              </a:ext>
            </a:extLst>
          </p:cNvPr>
          <p:cNvSpPr>
            <a:spLocks noGrp="1"/>
          </p:cNvSpPr>
          <p:nvPr>
            <p:ph idx="1"/>
          </p:nvPr>
        </p:nvSpPr>
        <p:spPr>
          <a:xfrm>
            <a:off x="838200" y="1825625"/>
            <a:ext cx="7627012" cy="4351338"/>
          </a:xfrm>
        </p:spPr>
        <p:txBody>
          <a:bodyPr/>
          <a:lstStyle/>
          <a:p>
            <a:r>
              <a:rPr lang="en-US" dirty="0" err="1"/>
              <a:t>Roundheaded</a:t>
            </a:r>
            <a:r>
              <a:rPr lang="en-US" dirty="0"/>
              <a:t> beetle, Mountain pine beetle and Western bark beetle as well as Ips beetle are all native, co-occurring beetles (RMRS-GTR-241, </a:t>
            </a:r>
            <a:r>
              <a:rPr lang="en-US" dirty="0" err="1"/>
              <a:t>Negrón</a:t>
            </a:r>
            <a:r>
              <a:rPr lang="en-US" dirty="0"/>
              <a:t> et al. 2009, </a:t>
            </a:r>
            <a:r>
              <a:rPr lang="en-US" dirty="0" err="1"/>
              <a:t>Jeske</a:t>
            </a:r>
            <a:r>
              <a:rPr lang="en-US" dirty="0"/>
              <a:t> 2010).</a:t>
            </a:r>
          </a:p>
          <a:p>
            <a:endParaRPr lang="en-US" dirty="0"/>
          </a:p>
          <a:p>
            <a:r>
              <a:rPr lang="en-US" dirty="0" err="1"/>
              <a:t>Roundheaded</a:t>
            </a:r>
            <a:r>
              <a:rPr lang="en-US" dirty="0"/>
              <a:t> outbreaks are associated with high stocking densities and drought stress or reduced tree growth (</a:t>
            </a:r>
            <a:r>
              <a:rPr lang="en-US" dirty="0" err="1"/>
              <a:t>Negrón</a:t>
            </a:r>
            <a:r>
              <a:rPr lang="en-US" dirty="0"/>
              <a:t> et al. 2011, Fischer et al. 2010)</a:t>
            </a:r>
          </a:p>
          <a:p>
            <a:pPr lvl="1"/>
            <a:r>
              <a:rPr lang="en-US" dirty="0"/>
              <a:t>Up to 66% tree mortality observed in AZ, NM, and UT.</a:t>
            </a:r>
          </a:p>
        </p:txBody>
      </p:sp>
      <p:pic>
        <p:nvPicPr>
          <p:cNvPr id="5" name="Picture 4" descr="A picture containing tree, outdoor, plant, forest&#10;&#10;Description automatically generated">
            <a:extLst>
              <a:ext uri="{FF2B5EF4-FFF2-40B4-BE49-F238E27FC236}">
                <a16:creationId xmlns:a16="http://schemas.microsoft.com/office/drawing/2014/main" id="{541DF5F2-4165-BC44-AB6A-A2F3A134C62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632356" y="497456"/>
            <a:ext cx="3559644" cy="5863087"/>
          </a:xfrm>
          <a:prstGeom prst="rect">
            <a:avLst/>
          </a:prstGeom>
        </p:spPr>
      </p:pic>
    </p:spTree>
    <p:extLst>
      <p:ext uri="{BB962C8B-B14F-4D97-AF65-F5344CB8AC3E}">
        <p14:creationId xmlns:p14="http://schemas.microsoft.com/office/powerpoint/2010/main" val="2512055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7B701-1CD4-104F-95A2-27444B862F20}"/>
              </a:ext>
            </a:extLst>
          </p:cNvPr>
          <p:cNvSpPr>
            <a:spLocks noGrp="1"/>
          </p:cNvSpPr>
          <p:nvPr>
            <p:ph type="title"/>
          </p:nvPr>
        </p:nvSpPr>
        <p:spPr/>
        <p:txBody>
          <a:bodyPr/>
          <a:lstStyle/>
          <a:p>
            <a:r>
              <a:rPr lang="en-US" dirty="0"/>
              <a:t>Management Intervention for Beetles</a:t>
            </a:r>
          </a:p>
        </p:txBody>
      </p:sp>
      <p:sp>
        <p:nvSpPr>
          <p:cNvPr id="3" name="Content Placeholder 2">
            <a:extLst>
              <a:ext uri="{FF2B5EF4-FFF2-40B4-BE49-F238E27FC236}">
                <a16:creationId xmlns:a16="http://schemas.microsoft.com/office/drawing/2014/main" id="{2EC3BE10-E23E-144B-BF3B-4319A5810D2B}"/>
              </a:ext>
            </a:extLst>
          </p:cNvPr>
          <p:cNvSpPr>
            <a:spLocks noGrp="1"/>
          </p:cNvSpPr>
          <p:nvPr>
            <p:ph idx="1"/>
          </p:nvPr>
        </p:nvSpPr>
        <p:spPr>
          <a:xfrm>
            <a:off x="838200" y="1825625"/>
            <a:ext cx="6310223" cy="4351338"/>
          </a:xfrm>
        </p:spPr>
        <p:txBody>
          <a:bodyPr>
            <a:normAutofit fontScale="92500" lnSpcReduction="20000"/>
          </a:bodyPr>
          <a:lstStyle/>
          <a:p>
            <a:r>
              <a:rPr lang="en-US" dirty="0"/>
              <a:t>Management intervention during outbreaks can reduce tree mortality during an outbreak (Fettig et al. 2014, </a:t>
            </a:r>
            <a:r>
              <a:rPr lang="en-US" dirty="0" err="1"/>
              <a:t>Negrón</a:t>
            </a:r>
            <a:r>
              <a:rPr lang="en-US" dirty="0"/>
              <a:t> et al 2020).</a:t>
            </a:r>
          </a:p>
          <a:p>
            <a:endParaRPr lang="en-US" dirty="0"/>
          </a:p>
          <a:p>
            <a:r>
              <a:rPr lang="en-US" dirty="0"/>
              <a:t>Removal of all trees with beetle evidence may remove potential survivors that are resistant to beetle attack</a:t>
            </a:r>
          </a:p>
          <a:p>
            <a:pPr lvl="1"/>
            <a:r>
              <a:rPr lang="en-US" dirty="0"/>
              <a:t>Some evidence from a lodgepole pine system (Six et al. 2018).  </a:t>
            </a:r>
          </a:p>
          <a:p>
            <a:pPr lvl="1"/>
            <a:r>
              <a:rPr lang="en-US" dirty="0"/>
              <a:t>Knowledge gap in ponderosa – though Hofstetter and Kolb have ongoing grad student projects…</a:t>
            </a:r>
          </a:p>
        </p:txBody>
      </p:sp>
      <p:pic>
        <p:nvPicPr>
          <p:cNvPr id="7" name="Picture 6" descr="A picture containing tree, outdoor, sky, grass&#10;&#10;Description automatically generated">
            <a:extLst>
              <a:ext uri="{FF2B5EF4-FFF2-40B4-BE49-F238E27FC236}">
                <a16:creationId xmlns:a16="http://schemas.microsoft.com/office/drawing/2014/main" id="{7EED3103-EFAA-7640-9D94-D2DDB8D338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36635" y="1280313"/>
            <a:ext cx="3755366" cy="5635195"/>
          </a:xfrm>
          <a:prstGeom prst="rect">
            <a:avLst/>
          </a:prstGeom>
        </p:spPr>
      </p:pic>
    </p:spTree>
    <p:extLst>
      <p:ext uri="{BB962C8B-B14F-4D97-AF65-F5344CB8AC3E}">
        <p14:creationId xmlns:p14="http://schemas.microsoft.com/office/powerpoint/2010/main" val="1579039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46D1-2D43-ED45-AD80-91583BBEA43E}"/>
              </a:ext>
            </a:extLst>
          </p:cNvPr>
          <p:cNvSpPr>
            <a:spLocks noGrp="1"/>
          </p:cNvSpPr>
          <p:nvPr>
            <p:ph type="title"/>
          </p:nvPr>
        </p:nvSpPr>
        <p:spPr/>
        <p:txBody>
          <a:bodyPr/>
          <a:lstStyle/>
          <a:p>
            <a:r>
              <a:rPr lang="en-US" dirty="0"/>
              <a:t>Fire</a:t>
            </a:r>
          </a:p>
        </p:txBody>
      </p:sp>
      <p:sp>
        <p:nvSpPr>
          <p:cNvPr id="3" name="Content Placeholder 2">
            <a:extLst>
              <a:ext uri="{FF2B5EF4-FFF2-40B4-BE49-F238E27FC236}">
                <a16:creationId xmlns:a16="http://schemas.microsoft.com/office/drawing/2014/main" id="{3185405D-52BF-0146-8E32-003E1B3CDA00}"/>
              </a:ext>
            </a:extLst>
          </p:cNvPr>
          <p:cNvSpPr>
            <a:spLocks noGrp="1"/>
          </p:cNvSpPr>
          <p:nvPr>
            <p:ph idx="1"/>
          </p:nvPr>
        </p:nvSpPr>
        <p:spPr>
          <a:xfrm>
            <a:off x="838200" y="1825625"/>
            <a:ext cx="5257800" cy="4351338"/>
          </a:xfrm>
        </p:spPr>
        <p:txBody>
          <a:bodyPr/>
          <a:lstStyle/>
          <a:p>
            <a:r>
              <a:rPr lang="en-US" dirty="0"/>
              <a:t>Ponderosa pine in the San Juan mountains historically experienced frequent surface fire (</a:t>
            </a:r>
            <a:r>
              <a:rPr lang="en-US" dirty="0" err="1"/>
              <a:t>Fúle</a:t>
            </a:r>
            <a:r>
              <a:rPr lang="en-US" dirty="0"/>
              <a:t> et al. 2009), </a:t>
            </a:r>
          </a:p>
          <a:p>
            <a:endParaRPr lang="en-US" dirty="0"/>
          </a:p>
          <a:p>
            <a:r>
              <a:rPr lang="en-US" dirty="0"/>
              <a:t>Occasionally the accumulation of fuels and drier conditions favored less frequent mixed severity fire (Baker et al. 2020)</a:t>
            </a:r>
          </a:p>
        </p:txBody>
      </p:sp>
      <p:pic>
        <p:nvPicPr>
          <p:cNvPr id="5" name="Picture 4" descr="A picture containing tree, grass, outdoor, forest&#10;&#10;Description automatically generated">
            <a:extLst>
              <a:ext uri="{FF2B5EF4-FFF2-40B4-BE49-F238E27FC236}">
                <a16:creationId xmlns:a16="http://schemas.microsoft.com/office/drawing/2014/main" id="{89CEAF23-5504-5A4A-98BB-EEAA03BE978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04472" y="0"/>
            <a:ext cx="5887528" cy="6858000"/>
          </a:xfrm>
          <a:prstGeom prst="rect">
            <a:avLst/>
          </a:prstGeom>
        </p:spPr>
      </p:pic>
    </p:spTree>
    <p:extLst>
      <p:ext uri="{BB962C8B-B14F-4D97-AF65-F5344CB8AC3E}">
        <p14:creationId xmlns:p14="http://schemas.microsoft.com/office/powerpoint/2010/main" val="13384983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0DFA8-7AEE-7045-9B8B-399BB3F12390}"/>
              </a:ext>
            </a:extLst>
          </p:cNvPr>
          <p:cNvSpPr>
            <a:spLocks noGrp="1"/>
          </p:cNvSpPr>
          <p:nvPr>
            <p:ph type="title"/>
          </p:nvPr>
        </p:nvSpPr>
        <p:spPr/>
        <p:txBody>
          <a:bodyPr/>
          <a:lstStyle/>
          <a:p>
            <a:r>
              <a:rPr lang="en-US" dirty="0"/>
              <a:t>Fire</a:t>
            </a:r>
          </a:p>
        </p:txBody>
      </p:sp>
      <p:sp>
        <p:nvSpPr>
          <p:cNvPr id="3" name="Content Placeholder 2">
            <a:extLst>
              <a:ext uri="{FF2B5EF4-FFF2-40B4-BE49-F238E27FC236}">
                <a16:creationId xmlns:a16="http://schemas.microsoft.com/office/drawing/2014/main" id="{7A9F9FFD-5F7E-2847-805C-9AF354D80C04}"/>
              </a:ext>
            </a:extLst>
          </p:cNvPr>
          <p:cNvSpPr>
            <a:spLocks noGrp="1"/>
          </p:cNvSpPr>
          <p:nvPr>
            <p:ph idx="1"/>
          </p:nvPr>
        </p:nvSpPr>
        <p:spPr>
          <a:xfrm>
            <a:off x="838200" y="1825625"/>
            <a:ext cx="6684563" cy="4351338"/>
          </a:xfrm>
        </p:spPr>
        <p:txBody>
          <a:bodyPr>
            <a:normAutofit lnSpcReduction="10000"/>
          </a:bodyPr>
          <a:lstStyle/>
          <a:p>
            <a:r>
              <a:rPr lang="en-US" dirty="0"/>
              <a:t>Factors including the connectivity of fuel influence fire behavior. </a:t>
            </a:r>
          </a:p>
          <a:p>
            <a:pPr lvl="1"/>
            <a:r>
              <a:rPr lang="en-US" dirty="0"/>
              <a:t>Tree density – small trees can serve as ladder fuels and create horizontal fuel connectivity</a:t>
            </a:r>
          </a:p>
          <a:p>
            <a:pPr lvl="1"/>
            <a:endParaRPr lang="en-US" dirty="0"/>
          </a:p>
          <a:p>
            <a:pPr lvl="1"/>
            <a:r>
              <a:rPr lang="en-US" dirty="0"/>
              <a:t>Crown base height – trees with lower branches are more likely to torch or carry fire to the canopy. </a:t>
            </a:r>
          </a:p>
          <a:p>
            <a:pPr lvl="1"/>
            <a:endParaRPr lang="en-US" dirty="0"/>
          </a:p>
          <a:p>
            <a:pPr lvl="1"/>
            <a:r>
              <a:rPr lang="en-US" dirty="0"/>
              <a:t>Shrub cover – taller shrubs or tree like oak under the right conditions can also serve as a fuel connector to the canopy and increase fire behavior</a:t>
            </a:r>
          </a:p>
        </p:txBody>
      </p:sp>
      <p:pic>
        <p:nvPicPr>
          <p:cNvPr id="5" name="Picture 4" descr="A picture containing tree, outdoor, grass, plant&#10;&#10;Description automatically generated">
            <a:extLst>
              <a:ext uri="{FF2B5EF4-FFF2-40B4-BE49-F238E27FC236}">
                <a16:creationId xmlns:a16="http://schemas.microsoft.com/office/drawing/2014/main" id="{FFBD720F-8CAB-7549-AAEA-162B605123B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22763" y="129396"/>
            <a:ext cx="4625126" cy="6599207"/>
          </a:xfrm>
          <a:prstGeom prst="rect">
            <a:avLst/>
          </a:prstGeom>
        </p:spPr>
      </p:pic>
    </p:spTree>
    <p:extLst>
      <p:ext uri="{BB962C8B-B14F-4D97-AF65-F5344CB8AC3E}">
        <p14:creationId xmlns:p14="http://schemas.microsoft.com/office/powerpoint/2010/main" val="26664645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08714-7E1B-4E42-B871-DE6D2A48080A}"/>
              </a:ext>
            </a:extLst>
          </p:cNvPr>
          <p:cNvSpPr>
            <a:spLocks noGrp="1"/>
          </p:cNvSpPr>
          <p:nvPr>
            <p:ph type="title"/>
          </p:nvPr>
        </p:nvSpPr>
        <p:spPr/>
        <p:txBody>
          <a:bodyPr/>
          <a:lstStyle/>
          <a:p>
            <a:r>
              <a:rPr lang="en-US" dirty="0"/>
              <a:t>Drought</a:t>
            </a:r>
          </a:p>
        </p:txBody>
      </p:sp>
      <p:sp>
        <p:nvSpPr>
          <p:cNvPr id="3" name="Content Placeholder 2">
            <a:extLst>
              <a:ext uri="{FF2B5EF4-FFF2-40B4-BE49-F238E27FC236}">
                <a16:creationId xmlns:a16="http://schemas.microsoft.com/office/drawing/2014/main" id="{32DECCF0-28E7-D14E-92BC-8EEED243150D}"/>
              </a:ext>
            </a:extLst>
          </p:cNvPr>
          <p:cNvSpPr>
            <a:spLocks noGrp="1"/>
          </p:cNvSpPr>
          <p:nvPr>
            <p:ph idx="1"/>
          </p:nvPr>
        </p:nvSpPr>
        <p:spPr>
          <a:xfrm>
            <a:off x="838199" y="1825625"/>
            <a:ext cx="5326811" cy="4351338"/>
          </a:xfrm>
        </p:spPr>
        <p:txBody>
          <a:bodyPr>
            <a:normAutofit fontScale="85000" lnSpcReduction="20000"/>
          </a:bodyPr>
          <a:lstStyle/>
          <a:p>
            <a:r>
              <a:rPr lang="en-US" dirty="0"/>
              <a:t>Drought stress over recent decades makes trees more susceptible to insect related mortality</a:t>
            </a:r>
          </a:p>
          <a:p>
            <a:pPr lvl="1"/>
            <a:r>
              <a:rPr lang="en-US" dirty="0"/>
              <a:t>Slows growth (Fischer et al. 2010, Kolb et al. 2016)</a:t>
            </a:r>
          </a:p>
          <a:p>
            <a:pPr lvl="1"/>
            <a:endParaRPr lang="en-US" dirty="0"/>
          </a:p>
          <a:p>
            <a:r>
              <a:rPr lang="en-US" dirty="0"/>
              <a:t>Drought stress is exacerbated in higher density stands (Kolb et al. 2016)</a:t>
            </a:r>
          </a:p>
          <a:p>
            <a:pPr lvl="1"/>
            <a:r>
              <a:rPr lang="en-US" dirty="0"/>
              <a:t>Thinning can alleviate drought stress (</a:t>
            </a:r>
            <a:r>
              <a:rPr lang="en-US" dirty="0" err="1"/>
              <a:t>Bottero</a:t>
            </a:r>
            <a:r>
              <a:rPr lang="en-US" dirty="0"/>
              <a:t> et al. 2017).</a:t>
            </a:r>
          </a:p>
          <a:p>
            <a:pPr lvl="1"/>
            <a:endParaRPr lang="en-US" dirty="0"/>
          </a:p>
          <a:p>
            <a:r>
              <a:rPr lang="en-US" dirty="0"/>
              <a:t>Dry conditions may also inhibit ponderosa pine regeneration (Rodman et al 2020a,b). </a:t>
            </a:r>
          </a:p>
        </p:txBody>
      </p:sp>
      <p:pic>
        <p:nvPicPr>
          <p:cNvPr id="7" name="Picture 6" descr="A picture containing tree, outdoor, grass, forest&#10;&#10;Description automatically generated">
            <a:extLst>
              <a:ext uri="{FF2B5EF4-FFF2-40B4-BE49-F238E27FC236}">
                <a16:creationId xmlns:a16="http://schemas.microsoft.com/office/drawing/2014/main" id="{D3696974-6020-B743-A15E-EC9FD0A2E81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93823" y="437071"/>
            <a:ext cx="5696894" cy="6121879"/>
          </a:xfrm>
          <a:prstGeom prst="rect">
            <a:avLst/>
          </a:prstGeom>
        </p:spPr>
      </p:pic>
    </p:spTree>
    <p:extLst>
      <p:ext uri="{BB962C8B-B14F-4D97-AF65-F5344CB8AC3E}">
        <p14:creationId xmlns:p14="http://schemas.microsoft.com/office/powerpoint/2010/main" val="31887865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90959-DCC3-8647-BBCB-8B79F60C4461}"/>
              </a:ext>
            </a:extLst>
          </p:cNvPr>
          <p:cNvSpPr>
            <a:spLocks noGrp="1"/>
          </p:cNvSpPr>
          <p:nvPr>
            <p:ph type="title"/>
          </p:nvPr>
        </p:nvSpPr>
        <p:spPr>
          <a:xfrm>
            <a:off x="838199" y="365125"/>
            <a:ext cx="10872935" cy="1325563"/>
          </a:xfrm>
        </p:spPr>
        <p:txBody>
          <a:bodyPr/>
          <a:lstStyle/>
          <a:p>
            <a:r>
              <a:rPr lang="en-US" dirty="0"/>
              <a:t>DWRF Desired Conditions Linked to Monitoring</a:t>
            </a:r>
          </a:p>
        </p:txBody>
      </p:sp>
      <p:sp>
        <p:nvSpPr>
          <p:cNvPr id="3" name="Content Placeholder 2">
            <a:extLst>
              <a:ext uri="{FF2B5EF4-FFF2-40B4-BE49-F238E27FC236}">
                <a16:creationId xmlns:a16="http://schemas.microsoft.com/office/drawing/2014/main" id="{C2F64F13-F49F-804B-86DB-BE1AEF8DEBEB}"/>
              </a:ext>
            </a:extLst>
          </p:cNvPr>
          <p:cNvSpPr>
            <a:spLocks noGrp="1"/>
          </p:cNvSpPr>
          <p:nvPr>
            <p:ph idx="1"/>
          </p:nvPr>
        </p:nvSpPr>
        <p:spPr>
          <a:xfrm>
            <a:off x="481641" y="1847086"/>
            <a:ext cx="5068019" cy="4351338"/>
          </a:xfrm>
        </p:spPr>
        <p:txBody>
          <a:bodyPr>
            <a:normAutofit fontScale="92500" lnSpcReduction="20000"/>
          </a:bodyPr>
          <a:lstStyle/>
          <a:p>
            <a:r>
              <a:rPr lang="en-US" dirty="0"/>
              <a:t>1. Tree species composition that promotes ecological resilience </a:t>
            </a:r>
          </a:p>
          <a:p>
            <a:pPr lvl="1"/>
            <a:r>
              <a:rPr lang="en-US" dirty="0"/>
              <a:t>Retain or restore historical species/ecotypes and genetic diversity, as well as species associated with climate related trends/movement </a:t>
            </a:r>
          </a:p>
          <a:p>
            <a:pPr lvl="2"/>
            <a:r>
              <a:rPr lang="en-US" dirty="0"/>
              <a:t>Ponderosa pine, pinon pine, rocky mountain juniper</a:t>
            </a:r>
          </a:p>
          <a:p>
            <a:pPr lvl="2"/>
            <a:endParaRPr lang="en-US" dirty="0"/>
          </a:p>
          <a:p>
            <a:r>
              <a:rPr lang="en-US" dirty="0"/>
              <a:t>2. Retain and enhance rare or uncommon species composition when feasible (e.g. Aspen or aspen clones)</a:t>
            </a:r>
          </a:p>
        </p:txBody>
      </p:sp>
      <p:pic>
        <p:nvPicPr>
          <p:cNvPr id="5" name="Picture 4" descr="A picture containing tree, outdoor, grass, plant&#10;&#10;Description automatically generated">
            <a:extLst>
              <a:ext uri="{FF2B5EF4-FFF2-40B4-BE49-F238E27FC236}">
                <a16:creationId xmlns:a16="http://schemas.microsoft.com/office/drawing/2014/main" id="{F74B1AC5-E2F4-964F-9333-470135E8F9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06376" y="1805915"/>
            <a:ext cx="6739617" cy="4491367"/>
          </a:xfrm>
          <a:prstGeom prst="rect">
            <a:avLst/>
          </a:prstGeom>
        </p:spPr>
      </p:pic>
      <p:pic>
        <p:nvPicPr>
          <p:cNvPr id="6" name="Picture 4" descr="DWRF Collaborative – Dolores Watershed Resilient Forest Collaborative">
            <a:extLst>
              <a:ext uri="{FF2B5EF4-FFF2-40B4-BE49-F238E27FC236}">
                <a16:creationId xmlns:a16="http://schemas.microsoft.com/office/drawing/2014/main" id="{BE27ACD5-FC22-F44D-9081-8223BCC1FDF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808501" y="6256891"/>
            <a:ext cx="2339981" cy="609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514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outdoor, tree, sunset, sky&#10;&#10;Description automatically generated">
            <a:extLst>
              <a:ext uri="{FF2B5EF4-FFF2-40B4-BE49-F238E27FC236}">
                <a16:creationId xmlns:a16="http://schemas.microsoft.com/office/drawing/2014/main" id="{A08E96CA-7A99-1341-93DB-DC159F8D6AB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22468" y="10"/>
            <a:ext cx="8669532" cy="6857990"/>
          </a:xfrm>
          <a:prstGeom prst="rect">
            <a:avLst/>
          </a:prstGeom>
        </p:spPr>
      </p:pic>
      <p:sp>
        <p:nvSpPr>
          <p:cNvPr id="12" name="Rectangle 11">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2C5716-5B6D-3149-B262-8E2495408892}"/>
              </a:ext>
            </a:extLst>
          </p:cNvPr>
          <p:cNvSpPr>
            <a:spLocks noGrp="1"/>
          </p:cNvSpPr>
          <p:nvPr>
            <p:ph type="title"/>
          </p:nvPr>
        </p:nvSpPr>
        <p:spPr>
          <a:xfrm>
            <a:off x="291084" y="916687"/>
            <a:ext cx="3438144" cy="1124712"/>
          </a:xfrm>
        </p:spPr>
        <p:txBody>
          <a:bodyPr anchor="b">
            <a:normAutofit/>
          </a:bodyPr>
          <a:lstStyle/>
          <a:p>
            <a:r>
              <a:rPr lang="en-US" sz="3600" dirty="0"/>
              <a:t>Outline</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55D8A4B-749F-5246-815D-BDEED62F1F9D}"/>
              </a:ext>
            </a:extLst>
          </p:cNvPr>
          <p:cNvSpPr>
            <a:spLocks noGrp="1"/>
          </p:cNvSpPr>
          <p:nvPr>
            <p:ph idx="1"/>
          </p:nvPr>
        </p:nvSpPr>
        <p:spPr>
          <a:xfrm>
            <a:off x="291084" y="2560733"/>
            <a:ext cx="4437212" cy="3828844"/>
          </a:xfrm>
        </p:spPr>
        <p:txBody>
          <a:bodyPr anchor="t">
            <a:noAutofit/>
          </a:bodyPr>
          <a:lstStyle/>
          <a:p>
            <a:pPr marL="0" indent="0">
              <a:buNone/>
            </a:pPr>
            <a:r>
              <a:rPr lang="en-US" sz="2200" dirty="0"/>
              <a:t>1. A brief context of the Lone Pine Project Area</a:t>
            </a:r>
          </a:p>
          <a:p>
            <a:pPr marL="0" indent="0">
              <a:buNone/>
            </a:pPr>
            <a:r>
              <a:rPr lang="en-US" sz="2200" dirty="0"/>
              <a:t>2. An overview of Monitoring:</a:t>
            </a:r>
          </a:p>
          <a:p>
            <a:pPr lvl="1"/>
            <a:r>
              <a:rPr lang="en-US" sz="2200" dirty="0"/>
              <a:t>How the data we collect relates to desired conditions</a:t>
            </a:r>
          </a:p>
          <a:p>
            <a:pPr marL="0" indent="0">
              <a:buNone/>
            </a:pPr>
            <a:r>
              <a:rPr lang="en-US" sz="2200" dirty="0"/>
              <a:t>3. Monitoring Results:</a:t>
            </a:r>
          </a:p>
          <a:p>
            <a:pPr lvl="1"/>
            <a:r>
              <a:rPr lang="en-US" sz="2200" dirty="0"/>
              <a:t>Monitoring Units</a:t>
            </a:r>
          </a:p>
          <a:p>
            <a:pPr lvl="1"/>
            <a:r>
              <a:rPr lang="en-US" sz="2200" dirty="0"/>
              <a:t>Ormiston</a:t>
            </a:r>
          </a:p>
          <a:p>
            <a:pPr marL="0" indent="0">
              <a:buNone/>
            </a:pPr>
            <a:r>
              <a:rPr lang="en-US" sz="2200" dirty="0"/>
              <a:t>4. Limitations in inference</a:t>
            </a:r>
          </a:p>
        </p:txBody>
      </p:sp>
    </p:spTree>
    <p:extLst>
      <p:ext uri="{BB962C8B-B14F-4D97-AF65-F5344CB8AC3E}">
        <p14:creationId xmlns:p14="http://schemas.microsoft.com/office/powerpoint/2010/main" val="13797618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4F513-C7A0-5940-BCFA-6D30D432A9D9}"/>
              </a:ext>
            </a:extLst>
          </p:cNvPr>
          <p:cNvSpPr>
            <a:spLocks noGrp="1"/>
          </p:cNvSpPr>
          <p:nvPr>
            <p:ph type="title"/>
          </p:nvPr>
        </p:nvSpPr>
        <p:spPr/>
        <p:txBody>
          <a:bodyPr/>
          <a:lstStyle/>
          <a:p>
            <a:r>
              <a:rPr lang="en-US" dirty="0"/>
              <a:t>Methods</a:t>
            </a:r>
          </a:p>
        </p:txBody>
      </p:sp>
      <p:sp>
        <p:nvSpPr>
          <p:cNvPr id="3" name="Content Placeholder 2">
            <a:extLst>
              <a:ext uri="{FF2B5EF4-FFF2-40B4-BE49-F238E27FC236}">
                <a16:creationId xmlns:a16="http://schemas.microsoft.com/office/drawing/2014/main" id="{07AEC6E9-99C6-4441-AAEF-E0E16AE16657}"/>
              </a:ext>
            </a:extLst>
          </p:cNvPr>
          <p:cNvSpPr>
            <a:spLocks noGrp="1"/>
          </p:cNvSpPr>
          <p:nvPr>
            <p:ph idx="1"/>
          </p:nvPr>
        </p:nvSpPr>
        <p:spPr>
          <a:xfrm>
            <a:off x="838200" y="1825625"/>
            <a:ext cx="5198961" cy="4351338"/>
          </a:xfrm>
        </p:spPr>
        <p:txBody>
          <a:bodyPr/>
          <a:lstStyle/>
          <a:p>
            <a:r>
              <a:rPr lang="en-US" dirty="0"/>
              <a:t>1/10</a:t>
            </a:r>
            <a:r>
              <a:rPr lang="en-US" baseline="30000" dirty="0"/>
              <a:t>th</a:t>
            </a:r>
            <a:r>
              <a:rPr lang="en-US" dirty="0"/>
              <a:t> Acre (37.2 foot radius) Fixed Radius sub-plots	</a:t>
            </a:r>
          </a:p>
          <a:p>
            <a:pPr lvl="1"/>
            <a:r>
              <a:rPr lang="en-US" dirty="0"/>
              <a:t>All trees within 1/10</a:t>
            </a:r>
            <a:r>
              <a:rPr lang="en-US" baseline="30000" dirty="0"/>
              <a:t>th</a:t>
            </a:r>
            <a:r>
              <a:rPr lang="en-US" dirty="0"/>
              <a:t> acre were counted, measured</a:t>
            </a:r>
          </a:p>
          <a:p>
            <a:pPr lvl="2"/>
            <a:r>
              <a:rPr lang="en-US" dirty="0"/>
              <a:t>DBH, Height, Crown Base Height</a:t>
            </a:r>
          </a:p>
          <a:p>
            <a:pPr lvl="2"/>
            <a:r>
              <a:rPr lang="en-US" dirty="0"/>
              <a:t>Beetle presence (pitch tubes, galleries)</a:t>
            </a:r>
          </a:p>
          <a:p>
            <a:pPr lvl="2"/>
            <a:endParaRPr lang="en-US" dirty="0"/>
          </a:p>
          <a:p>
            <a:pPr lvl="1"/>
            <a:endParaRPr lang="en-US" dirty="0"/>
          </a:p>
        </p:txBody>
      </p:sp>
      <p:pic>
        <p:nvPicPr>
          <p:cNvPr id="5" name="Picture 4" descr="A person standing next to a forest&#10;&#10;Description automatically generated">
            <a:extLst>
              <a:ext uri="{FF2B5EF4-FFF2-40B4-BE49-F238E27FC236}">
                <a16:creationId xmlns:a16="http://schemas.microsoft.com/office/drawing/2014/main" id="{F655BDF2-D58E-7C47-822C-D91861928D6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54840" y="895610"/>
            <a:ext cx="6037160" cy="4672209"/>
          </a:xfrm>
          <a:prstGeom prst="rect">
            <a:avLst/>
          </a:prstGeom>
        </p:spPr>
      </p:pic>
      <p:pic>
        <p:nvPicPr>
          <p:cNvPr id="6" name="Picture 4" descr="DWRF Collaborative – Dolores Watershed Resilient Forest Collaborative">
            <a:extLst>
              <a:ext uri="{FF2B5EF4-FFF2-40B4-BE49-F238E27FC236}">
                <a16:creationId xmlns:a16="http://schemas.microsoft.com/office/drawing/2014/main" id="{64C8DAD0-FF3B-3A41-A207-0F06343D531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052719" y="6320547"/>
            <a:ext cx="2095763" cy="54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1781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B8F85-1717-9242-A83D-32F9A01B4928}"/>
              </a:ext>
            </a:extLst>
          </p:cNvPr>
          <p:cNvSpPr>
            <a:spLocks noGrp="1"/>
          </p:cNvSpPr>
          <p:nvPr>
            <p:ph type="title"/>
          </p:nvPr>
        </p:nvSpPr>
        <p:spPr>
          <a:xfrm>
            <a:off x="838200" y="-183786"/>
            <a:ext cx="10515600" cy="1325563"/>
          </a:xfrm>
        </p:spPr>
        <p:txBody>
          <a:bodyPr/>
          <a:lstStyle/>
          <a:p>
            <a:r>
              <a:rPr lang="en-US" dirty="0"/>
              <a:t>Beetle Evidence</a:t>
            </a:r>
          </a:p>
        </p:txBody>
      </p:sp>
      <p:pic>
        <p:nvPicPr>
          <p:cNvPr id="5" name="Content Placeholder 4" descr="A picture containing tree, outdoor, sky, grass&#10;&#10;Description automatically generated">
            <a:extLst>
              <a:ext uri="{FF2B5EF4-FFF2-40B4-BE49-F238E27FC236}">
                <a16:creationId xmlns:a16="http://schemas.microsoft.com/office/drawing/2014/main" id="{EFB93C06-346B-0F46-B7F0-94D405D6CAC6}"/>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54458" y="648095"/>
            <a:ext cx="2104071" cy="5484484"/>
          </a:xfrm>
        </p:spPr>
      </p:pic>
      <p:pic>
        <p:nvPicPr>
          <p:cNvPr id="6" name="Content Placeholder 4" descr="A picture containing tree, outdoor, sky, grass&#10;&#10;Description automatically generated">
            <a:extLst>
              <a:ext uri="{FF2B5EF4-FFF2-40B4-BE49-F238E27FC236}">
                <a16:creationId xmlns:a16="http://schemas.microsoft.com/office/drawing/2014/main" id="{A06B3E01-546F-174A-8C37-9B410B9C396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181361" y="648094"/>
            <a:ext cx="1740658" cy="5497727"/>
          </a:xfrm>
          <a:prstGeom prst="rect">
            <a:avLst/>
          </a:prstGeom>
        </p:spPr>
      </p:pic>
      <p:sp>
        <p:nvSpPr>
          <p:cNvPr id="7" name="TextBox 6">
            <a:extLst>
              <a:ext uri="{FF2B5EF4-FFF2-40B4-BE49-F238E27FC236}">
                <a16:creationId xmlns:a16="http://schemas.microsoft.com/office/drawing/2014/main" id="{B46140D1-8A24-364A-AA95-900A27A80BEA}"/>
              </a:ext>
            </a:extLst>
          </p:cNvPr>
          <p:cNvSpPr txBox="1"/>
          <p:nvPr/>
        </p:nvSpPr>
        <p:spPr>
          <a:xfrm>
            <a:off x="402336" y="6132579"/>
            <a:ext cx="760336" cy="369332"/>
          </a:xfrm>
          <a:prstGeom prst="rect">
            <a:avLst/>
          </a:prstGeom>
          <a:noFill/>
        </p:spPr>
        <p:txBody>
          <a:bodyPr wrap="none" rtlCol="0">
            <a:spAutoFit/>
          </a:bodyPr>
          <a:lstStyle/>
          <a:p>
            <a:r>
              <a:rPr lang="en-US" dirty="0"/>
              <a:t>Green</a:t>
            </a:r>
          </a:p>
        </p:txBody>
      </p:sp>
      <p:sp>
        <p:nvSpPr>
          <p:cNvPr id="8" name="TextBox 7">
            <a:extLst>
              <a:ext uri="{FF2B5EF4-FFF2-40B4-BE49-F238E27FC236}">
                <a16:creationId xmlns:a16="http://schemas.microsoft.com/office/drawing/2014/main" id="{69361D39-343D-AB4A-A74F-31493AA2FC73}"/>
              </a:ext>
            </a:extLst>
          </p:cNvPr>
          <p:cNvSpPr txBox="1"/>
          <p:nvPr/>
        </p:nvSpPr>
        <p:spPr>
          <a:xfrm>
            <a:off x="4474088" y="6093479"/>
            <a:ext cx="1786451" cy="646331"/>
          </a:xfrm>
          <a:prstGeom prst="rect">
            <a:avLst/>
          </a:prstGeom>
          <a:noFill/>
        </p:spPr>
        <p:txBody>
          <a:bodyPr wrap="none" rtlCol="0">
            <a:spAutoFit/>
          </a:bodyPr>
          <a:lstStyle/>
          <a:p>
            <a:r>
              <a:rPr lang="en-US" dirty="0"/>
              <a:t>Dead</a:t>
            </a:r>
          </a:p>
          <a:p>
            <a:r>
              <a:rPr lang="en-US" dirty="0"/>
              <a:t>~ Older mortality</a:t>
            </a:r>
          </a:p>
        </p:txBody>
      </p:sp>
      <p:pic>
        <p:nvPicPr>
          <p:cNvPr id="10" name="Picture 9" descr="A picture containing tree, outdoor, forest, wood&#10;&#10;Description automatically generated">
            <a:extLst>
              <a:ext uri="{FF2B5EF4-FFF2-40B4-BE49-F238E27FC236}">
                <a16:creationId xmlns:a16="http://schemas.microsoft.com/office/drawing/2014/main" id="{039D5A4D-FAD1-FC46-A8F2-6B2638254F1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922515" y="524724"/>
            <a:ext cx="1562365" cy="5079945"/>
          </a:xfrm>
          <a:prstGeom prst="rect">
            <a:avLst/>
          </a:prstGeom>
        </p:spPr>
      </p:pic>
      <p:pic>
        <p:nvPicPr>
          <p:cNvPr id="12" name="Picture 11" descr="A picture containing tree, outdoor, plant, forest&#10;&#10;Description automatically generated">
            <a:extLst>
              <a:ext uri="{FF2B5EF4-FFF2-40B4-BE49-F238E27FC236}">
                <a16:creationId xmlns:a16="http://schemas.microsoft.com/office/drawing/2014/main" id="{9F0ED020-E276-344A-A31F-1FF994A4BD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338238" y="718676"/>
            <a:ext cx="1562365" cy="5413903"/>
          </a:xfrm>
          <a:prstGeom prst="rect">
            <a:avLst/>
          </a:prstGeom>
        </p:spPr>
      </p:pic>
      <p:sp>
        <p:nvSpPr>
          <p:cNvPr id="13" name="TextBox 12">
            <a:extLst>
              <a:ext uri="{FF2B5EF4-FFF2-40B4-BE49-F238E27FC236}">
                <a16:creationId xmlns:a16="http://schemas.microsoft.com/office/drawing/2014/main" id="{2D57C1BC-8F0F-EE4F-B23B-6D944D173357}"/>
              </a:ext>
            </a:extLst>
          </p:cNvPr>
          <p:cNvSpPr txBox="1"/>
          <p:nvPr/>
        </p:nvSpPr>
        <p:spPr>
          <a:xfrm>
            <a:off x="2271399" y="6093479"/>
            <a:ext cx="1910138" cy="646331"/>
          </a:xfrm>
          <a:prstGeom prst="rect">
            <a:avLst/>
          </a:prstGeom>
          <a:noFill/>
        </p:spPr>
        <p:txBody>
          <a:bodyPr wrap="none" rtlCol="0">
            <a:spAutoFit/>
          </a:bodyPr>
          <a:lstStyle/>
          <a:p>
            <a:r>
              <a:rPr lang="en-US" dirty="0"/>
              <a:t>Brown</a:t>
            </a:r>
          </a:p>
          <a:p>
            <a:r>
              <a:rPr lang="en-US" dirty="0"/>
              <a:t>~ Recent mortality</a:t>
            </a:r>
          </a:p>
        </p:txBody>
      </p:sp>
      <p:sp>
        <p:nvSpPr>
          <p:cNvPr id="14" name="TextBox 13">
            <a:extLst>
              <a:ext uri="{FF2B5EF4-FFF2-40B4-BE49-F238E27FC236}">
                <a16:creationId xmlns:a16="http://schemas.microsoft.com/office/drawing/2014/main" id="{361150EF-F866-3C41-92E9-61868D4F6F3E}"/>
              </a:ext>
            </a:extLst>
          </p:cNvPr>
          <p:cNvSpPr txBox="1"/>
          <p:nvPr/>
        </p:nvSpPr>
        <p:spPr>
          <a:xfrm>
            <a:off x="6922515" y="5630179"/>
            <a:ext cx="1786451" cy="1200329"/>
          </a:xfrm>
          <a:prstGeom prst="rect">
            <a:avLst/>
          </a:prstGeom>
          <a:noFill/>
        </p:spPr>
        <p:txBody>
          <a:bodyPr wrap="square" rtlCol="0">
            <a:spAutoFit/>
          </a:bodyPr>
          <a:lstStyle/>
          <a:p>
            <a:r>
              <a:rPr lang="en-US" dirty="0"/>
              <a:t>Pitch tubes</a:t>
            </a:r>
          </a:p>
          <a:p>
            <a:r>
              <a:rPr lang="en-US" dirty="0"/>
              <a:t>~ Sign of frass</a:t>
            </a:r>
          </a:p>
          <a:p>
            <a:r>
              <a:rPr lang="en-US" dirty="0"/>
              <a:t>~ Sap from entry/exit tubes</a:t>
            </a:r>
          </a:p>
        </p:txBody>
      </p:sp>
      <p:pic>
        <p:nvPicPr>
          <p:cNvPr id="1026" name="Picture 2" descr="Roundheaded Pine Beetle - Field Guide to Insects and Diseases of AZ and NM  Forests">
            <a:extLst>
              <a:ext uri="{FF2B5EF4-FFF2-40B4-BE49-F238E27FC236}">
                <a16:creationId xmlns:a16="http://schemas.microsoft.com/office/drawing/2014/main" id="{E2440C9E-019A-FD4D-99C9-8AD3099745CE}"/>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9485376" y="486989"/>
            <a:ext cx="2236437" cy="511768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699FD6F-4F78-254D-8308-66243AD08B68}"/>
              </a:ext>
            </a:extLst>
          </p:cNvPr>
          <p:cNvSpPr txBox="1"/>
          <p:nvPr/>
        </p:nvSpPr>
        <p:spPr>
          <a:xfrm>
            <a:off x="9485376" y="5788675"/>
            <a:ext cx="2706624" cy="923330"/>
          </a:xfrm>
          <a:prstGeom prst="rect">
            <a:avLst/>
          </a:prstGeom>
          <a:noFill/>
        </p:spPr>
        <p:txBody>
          <a:bodyPr wrap="square" rtlCol="0">
            <a:spAutoFit/>
          </a:bodyPr>
          <a:lstStyle/>
          <a:p>
            <a:r>
              <a:rPr lang="en-US" dirty="0"/>
              <a:t>Galleries</a:t>
            </a:r>
          </a:p>
          <a:p>
            <a:r>
              <a:rPr lang="en-US" dirty="0"/>
              <a:t>~Indicates more developed beetle attack</a:t>
            </a:r>
          </a:p>
        </p:txBody>
      </p:sp>
    </p:spTree>
    <p:extLst>
      <p:ext uri="{BB962C8B-B14F-4D97-AF65-F5344CB8AC3E}">
        <p14:creationId xmlns:p14="http://schemas.microsoft.com/office/powerpoint/2010/main" val="9066073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262F9-756D-C84E-9FA4-D3FFD832E312}"/>
              </a:ext>
            </a:extLst>
          </p:cNvPr>
          <p:cNvSpPr>
            <a:spLocks noGrp="1"/>
          </p:cNvSpPr>
          <p:nvPr>
            <p:ph type="title"/>
          </p:nvPr>
        </p:nvSpPr>
        <p:spPr/>
        <p:txBody>
          <a:bodyPr/>
          <a:lstStyle/>
          <a:p>
            <a:r>
              <a:rPr lang="en-US" dirty="0"/>
              <a:t>Desired Conditions: Diverse age classes</a:t>
            </a:r>
          </a:p>
        </p:txBody>
      </p:sp>
      <p:sp>
        <p:nvSpPr>
          <p:cNvPr id="3" name="Content Placeholder 2">
            <a:extLst>
              <a:ext uri="{FF2B5EF4-FFF2-40B4-BE49-F238E27FC236}">
                <a16:creationId xmlns:a16="http://schemas.microsoft.com/office/drawing/2014/main" id="{13FC19C5-F9DA-6A4B-8B94-B9EAD93B8254}"/>
              </a:ext>
            </a:extLst>
          </p:cNvPr>
          <p:cNvSpPr>
            <a:spLocks noGrp="1"/>
          </p:cNvSpPr>
          <p:nvPr>
            <p:ph idx="1"/>
          </p:nvPr>
        </p:nvSpPr>
        <p:spPr>
          <a:xfrm>
            <a:off x="838200" y="1825625"/>
            <a:ext cx="4998522" cy="4351338"/>
          </a:xfrm>
        </p:spPr>
        <p:txBody>
          <a:bodyPr/>
          <a:lstStyle/>
          <a:p>
            <a:r>
              <a:rPr lang="en-US" dirty="0"/>
              <a:t>Stand scale – complex mosaic of tree sizes that promote ecological resilience</a:t>
            </a:r>
          </a:p>
          <a:p>
            <a:pPr lvl="1"/>
            <a:r>
              <a:rPr lang="en-US" dirty="0"/>
              <a:t>Restore historical heterogeneity in tree size classes and age classes</a:t>
            </a:r>
          </a:p>
          <a:p>
            <a:pPr lvl="2"/>
            <a:r>
              <a:rPr lang="en-US" dirty="0"/>
              <a:t>Increased seedlings and saplings</a:t>
            </a:r>
          </a:p>
        </p:txBody>
      </p:sp>
      <p:pic>
        <p:nvPicPr>
          <p:cNvPr id="5" name="Picture 4" descr="A picture containing tree, grass, outdoor, forest&#10;&#10;Description automatically generated">
            <a:extLst>
              <a:ext uri="{FF2B5EF4-FFF2-40B4-BE49-F238E27FC236}">
                <a16:creationId xmlns:a16="http://schemas.microsoft.com/office/drawing/2014/main" id="{63A9B49E-78B3-E249-A626-A5C3F1C2DC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62873" y="1690688"/>
            <a:ext cx="6429127" cy="4284453"/>
          </a:xfrm>
          <a:prstGeom prst="rect">
            <a:avLst/>
          </a:prstGeom>
        </p:spPr>
      </p:pic>
      <p:pic>
        <p:nvPicPr>
          <p:cNvPr id="6" name="Picture 4" descr="DWRF Collaborative – Dolores Watershed Resilient Forest Collaborative">
            <a:extLst>
              <a:ext uri="{FF2B5EF4-FFF2-40B4-BE49-F238E27FC236}">
                <a16:creationId xmlns:a16="http://schemas.microsoft.com/office/drawing/2014/main" id="{CDA8DFC5-B53C-E440-94F2-80D4E238A39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865297" y="6271695"/>
            <a:ext cx="2283186" cy="595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6966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4F513-C7A0-5940-BCFA-6D30D432A9D9}"/>
              </a:ext>
            </a:extLst>
          </p:cNvPr>
          <p:cNvSpPr>
            <a:spLocks noGrp="1"/>
          </p:cNvSpPr>
          <p:nvPr>
            <p:ph type="title"/>
          </p:nvPr>
        </p:nvSpPr>
        <p:spPr/>
        <p:txBody>
          <a:bodyPr/>
          <a:lstStyle/>
          <a:p>
            <a:r>
              <a:rPr lang="en-US" dirty="0"/>
              <a:t>Methods</a:t>
            </a:r>
          </a:p>
        </p:txBody>
      </p:sp>
      <p:sp>
        <p:nvSpPr>
          <p:cNvPr id="3" name="Content Placeholder 2">
            <a:extLst>
              <a:ext uri="{FF2B5EF4-FFF2-40B4-BE49-F238E27FC236}">
                <a16:creationId xmlns:a16="http://schemas.microsoft.com/office/drawing/2014/main" id="{07AEC6E9-99C6-4441-AAEF-E0E16AE16657}"/>
              </a:ext>
            </a:extLst>
          </p:cNvPr>
          <p:cNvSpPr>
            <a:spLocks noGrp="1"/>
          </p:cNvSpPr>
          <p:nvPr>
            <p:ph idx="1"/>
          </p:nvPr>
        </p:nvSpPr>
        <p:spPr>
          <a:xfrm>
            <a:off x="838200" y="1825625"/>
            <a:ext cx="5996049" cy="4351338"/>
          </a:xfrm>
        </p:spPr>
        <p:txBody>
          <a:bodyPr>
            <a:normAutofit/>
          </a:bodyPr>
          <a:lstStyle/>
          <a:p>
            <a:r>
              <a:rPr lang="en-US" dirty="0"/>
              <a:t>1/10</a:t>
            </a:r>
            <a:r>
              <a:rPr lang="en-US" baseline="30000" dirty="0"/>
              <a:t>th</a:t>
            </a:r>
            <a:r>
              <a:rPr lang="en-US" dirty="0"/>
              <a:t> Acre Fixed Radius sub-plots	</a:t>
            </a:r>
          </a:p>
          <a:p>
            <a:pPr lvl="1"/>
            <a:r>
              <a:rPr lang="en-US" dirty="0"/>
              <a:t>All trees within 1/10</a:t>
            </a:r>
            <a:r>
              <a:rPr lang="en-US" baseline="30000" dirty="0"/>
              <a:t>th</a:t>
            </a:r>
            <a:r>
              <a:rPr lang="en-US" dirty="0"/>
              <a:t> acre were counted, measured</a:t>
            </a:r>
          </a:p>
          <a:p>
            <a:pPr lvl="2"/>
            <a:r>
              <a:rPr lang="en-US" dirty="0"/>
              <a:t>DBH, Height, Crown Base Height</a:t>
            </a:r>
          </a:p>
          <a:p>
            <a:pPr lvl="2"/>
            <a:endParaRPr lang="en-US" dirty="0"/>
          </a:p>
          <a:p>
            <a:r>
              <a:rPr lang="en-US" dirty="0"/>
              <a:t>1/100</a:t>
            </a:r>
            <a:r>
              <a:rPr lang="en-US" baseline="30000" dirty="0"/>
              <a:t>th</a:t>
            </a:r>
            <a:r>
              <a:rPr lang="en-US" dirty="0"/>
              <a:t>  (11.78 feet)</a:t>
            </a:r>
          </a:p>
          <a:p>
            <a:pPr lvl="1"/>
            <a:r>
              <a:rPr lang="en-US" dirty="0"/>
              <a:t>Acre Regeneration sub-plots </a:t>
            </a:r>
          </a:p>
          <a:p>
            <a:pPr lvl="2"/>
            <a:r>
              <a:rPr lang="en-US" dirty="0"/>
              <a:t>Three regeneration plots per  plot were used to count seedlings and saplings</a:t>
            </a:r>
          </a:p>
          <a:p>
            <a:pPr lvl="2"/>
            <a:r>
              <a:rPr lang="en-US" dirty="0"/>
              <a:t>Along a 30 m transect (0m,15m,30m) to capture variation within plot</a:t>
            </a:r>
          </a:p>
          <a:p>
            <a:pPr lvl="2"/>
            <a:r>
              <a:rPr lang="en-US" dirty="0"/>
              <a:t>Height classes, diameters of saplings</a:t>
            </a:r>
          </a:p>
          <a:p>
            <a:pPr lvl="1"/>
            <a:endParaRPr lang="en-US" dirty="0"/>
          </a:p>
        </p:txBody>
      </p:sp>
      <p:pic>
        <p:nvPicPr>
          <p:cNvPr id="5" name="Picture 4" descr="A group of people in a forest&#10;&#10;Description automatically generated">
            <a:extLst>
              <a:ext uri="{FF2B5EF4-FFF2-40B4-BE49-F238E27FC236}">
                <a16:creationId xmlns:a16="http://schemas.microsoft.com/office/drawing/2014/main" id="{A7E99DFA-8EE8-F14A-8C96-B4C23164220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34249" y="1293588"/>
            <a:ext cx="5271370" cy="4883375"/>
          </a:xfrm>
          <a:prstGeom prst="rect">
            <a:avLst/>
          </a:prstGeom>
        </p:spPr>
      </p:pic>
      <p:pic>
        <p:nvPicPr>
          <p:cNvPr id="6" name="Picture 4" descr="DWRF Collaborative – Dolores Watershed Resilient Forest Collaborative">
            <a:extLst>
              <a:ext uri="{FF2B5EF4-FFF2-40B4-BE49-F238E27FC236}">
                <a16:creationId xmlns:a16="http://schemas.microsoft.com/office/drawing/2014/main" id="{9CEFA639-D9E8-4C47-8E43-5586192DCF0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944809" y="6292420"/>
            <a:ext cx="2203673" cy="574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803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B1DF6-0014-A34C-BFD7-F197B995C785}"/>
              </a:ext>
            </a:extLst>
          </p:cNvPr>
          <p:cNvSpPr>
            <a:spLocks noGrp="1"/>
          </p:cNvSpPr>
          <p:nvPr>
            <p:ph type="title"/>
          </p:nvPr>
        </p:nvSpPr>
        <p:spPr/>
        <p:txBody>
          <a:bodyPr/>
          <a:lstStyle/>
          <a:p>
            <a:r>
              <a:rPr lang="en-US" dirty="0"/>
              <a:t>Understory</a:t>
            </a:r>
          </a:p>
        </p:txBody>
      </p:sp>
      <p:sp>
        <p:nvSpPr>
          <p:cNvPr id="3" name="Content Placeholder 2">
            <a:extLst>
              <a:ext uri="{FF2B5EF4-FFF2-40B4-BE49-F238E27FC236}">
                <a16:creationId xmlns:a16="http://schemas.microsoft.com/office/drawing/2014/main" id="{50D4537E-BBC6-9746-99B7-81CAB6DC8995}"/>
              </a:ext>
            </a:extLst>
          </p:cNvPr>
          <p:cNvSpPr>
            <a:spLocks noGrp="1"/>
          </p:cNvSpPr>
          <p:nvPr>
            <p:ph idx="1"/>
          </p:nvPr>
        </p:nvSpPr>
        <p:spPr>
          <a:xfrm>
            <a:off x="838200" y="1825625"/>
            <a:ext cx="5568538" cy="4351338"/>
          </a:xfrm>
        </p:spPr>
        <p:txBody>
          <a:bodyPr/>
          <a:lstStyle/>
          <a:p>
            <a:r>
              <a:rPr lang="en-US" dirty="0"/>
              <a:t>Mosaic of forest understory shrub composition, density, and size that promotes ecological resilience </a:t>
            </a:r>
          </a:p>
          <a:p>
            <a:pPr lvl="1"/>
            <a:r>
              <a:rPr lang="en-US" dirty="0"/>
              <a:t>Maintain or restore historically variable </a:t>
            </a:r>
            <a:r>
              <a:rPr lang="en-US" dirty="0" err="1"/>
              <a:t>Gambel</a:t>
            </a:r>
            <a:r>
              <a:rPr lang="en-US" dirty="0"/>
              <a:t> Oak and other shrub densities that also enable variable ponderosa pine regeneration, forb and grass abundance, and meets wildlife needs</a:t>
            </a:r>
          </a:p>
        </p:txBody>
      </p:sp>
      <p:pic>
        <p:nvPicPr>
          <p:cNvPr id="5" name="Picture 4" descr="A picture containing tree, outdoor, forest, plant&#10;&#10;Description automatically generated">
            <a:extLst>
              <a:ext uri="{FF2B5EF4-FFF2-40B4-BE49-F238E27FC236}">
                <a16:creationId xmlns:a16="http://schemas.microsoft.com/office/drawing/2014/main" id="{0059B85C-AFCE-D84A-B956-4D680FC586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93166" y="0"/>
            <a:ext cx="5898834" cy="6858000"/>
          </a:xfrm>
          <a:prstGeom prst="rect">
            <a:avLst/>
          </a:prstGeom>
        </p:spPr>
      </p:pic>
      <p:pic>
        <p:nvPicPr>
          <p:cNvPr id="6" name="Picture 4" descr="DWRF Collaborative – Dolores Watershed Resilient Forest Collaborative">
            <a:extLst>
              <a:ext uri="{FF2B5EF4-FFF2-40B4-BE49-F238E27FC236}">
                <a16:creationId xmlns:a16="http://schemas.microsoft.com/office/drawing/2014/main" id="{6AA147D0-C22E-1F41-93EE-5AF860C29B6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6297475"/>
            <a:ext cx="2271801" cy="592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4284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4F513-C7A0-5940-BCFA-6D30D432A9D9}"/>
              </a:ext>
            </a:extLst>
          </p:cNvPr>
          <p:cNvSpPr>
            <a:spLocks noGrp="1"/>
          </p:cNvSpPr>
          <p:nvPr>
            <p:ph type="title"/>
          </p:nvPr>
        </p:nvSpPr>
        <p:spPr/>
        <p:txBody>
          <a:bodyPr/>
          <a:lstStyle/>
          <a:p>
            <a:r>
              <a:rPr lang="en-US" dirty="0"/>
              <a:t>Methods</a:t>
            </a:r>
          </a:p>
        </p:txBody>
      </p:sp>
      <p:sp>
        <p:nvSpPr>
          <p:cNvPr id="3" name="Content Placeholder 2">
            <a:extLst>
              <a:ext uri="{FF2B5EF4-FFF2-40B4-BE49-F238E27FC236}">
                <a16:creationId xmlns:a16="http://schemas.microsoft.com/office/drawing/2014/main" id="{07AEC6E9-99C6-4441-AAEF-E0E16AE16657}"/>
              </a:ext>
            </a:extLst>
          </p:cNvPr>
          <p:cNvSpPr>
            <a:spLocks noGrp="1"/>
          </p:cNvSpPr>
          <p:nvPr>
            <p:ph idx="1"/>
          </p:nvPr>
        </p:nvSpPr>
        <p:spPr>
          <a:xfrm>
            <a:off x="838200" y="1825625"/>
            <a:ext cx="5996049" cy="4351338"/>
          </a:xfrm>
        </p:spPr>
        <p:txBody>
          <a:bodyPr>
            <a:normAutofit fontScale="85000" lnSpcReduction="20000"/>
          </a:bodyPr>
          <a:lstStyle/>
          <a:p>
            <a:pPr lvl="2"/>
            <a:endParaRPr lang="en-US" dirty="0"/>
          </a:p>
          <a:p>
            <a:r>
              <a:rPr lang="en-US" dirty="0"/>
              <a:t>1/100</a:t>
            </a:r>
            <a:r>
              <a:rPr lang="en-US" baseline="30000" dirty="0"/>
              <a:t>th</a:t>
            </a:r>
            <a:r>
              <a:rPr lang="en-US" dirty="0"/>
              <a:t> Acre Regeneration sub-plots </a:t>
            </a:r>
          </a:p>
          <a:p>
            <a:pPr lvl="1"/>
            <a:endParaRPr lang="en-US" dirty="0"/>
          </a:p>
          <a:p>
            <a:pPr lvl="1"/>
            <a:r>
              <a:rPr lang="en-US" dirty="0"/>
              <a:t>One regeneration plot per plot was used to count oak  and other shrub stems</a:t>
            </a:r>
          </a:p>
          <a:p>
            <a:pPr lvl="1"/>
            <a:endParaRPr lang="en-US" dirty="0"/>
          </a:p>
          <a:p>
            <a:r>
              <a:rPr lang="en-US" dirty="0"/>
              <a:t>Shrub cover </a:t>
            </a:r>
          </a:p>
          <a:p>
            <a:pPr lvl="1"/>
            <a:r>
              <a:rPr lang="en-US" dirty="0"/>
              <a:t>Line intercept method along a 30m transect at each plot</a:t>
            </a:r>
          </a:p>
          <a:p>
            <a:pPr lvl="1"/>
            <a:endParaRPr lang="en-US" dirty="0"/>
          </a:p>
          <a:p>
            <a:r>
              <a:rPr lang="en-US" dirty="0"/>
              <a:t>Canopy cover</a:t>
            </a:r>
          </a:p>
          <a:p>
            <a:endParaRPr lang="en-US" dirty="0"/>
          </a:p>
          <a:p>
            <a:pPr lvl="1"/>
            <a:r>
              <a:rPr lang="en-US" dirty="0"/>
              <a:t>Canopy cover by species and canopy class was also measured along this 30 m transect</a:t>
            </a:r>
          </a:p>
          <a:p>
            <a:pPr lvl="1"/>
            <a:endParaRPr lang="en-US" dirty="0"/>
          </a:p>
        </p:txBody>
      </p:sp>
      <p:pic>
        <p:nvPicPr>
          <p:cNvPr id="4" name="Picture 3" descr="A group of people in a forest&#10;&#10;Description automatically generated">
            <a:extLst>
              <a:ext uri="{FF2B5EF4-FFF2-40B4-BE49-F238E27FC236}">
                <a16:creationId xmlns:a16="http://schemas.microsoft.com/office/drawing/2014/main" id="{D9D4547F-7948-3A4B-AB68-C03D64F99BD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34249" y="1299851"/>
            <a:ext cx="5271370" cy="4883375"/>
          </a:xfrm>
          <a:prstGeom prst="rect">
            <a:avLst/>
          </a:prstGeom>
        </p:spPr>
      </p:pic>
      <p:pic>
        <p:nvPicPr>
          <p:cNvPr id="5" name="Picture 4" descr="DWRF Collaborative – Dolores Watershed Resilient Forest Collaborative">
            <a:extLst>
              <a:ext uri="{FF2B5EF4-FFF2-40B4-BE49-F238E27FC236}">
                <a16:creationId xmlns:a16="http://schemas.microsoft.com/office/drawing/2014/main" id="{09D3651D-91D5-8C46-9E4A-39B29B042B2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399577" y="6150304"/>
            <a:ext cx="2748905" cy="716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677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A539E-FB07-8E44-BCCE-B7606E2215C0}"/>
              </a:ext>
            </a:extLst>
          </p:cNvPr>
          <p:cNvSpPr>
            <a:spLocks noGrp="1"/>
          </p:cNvSpPr>
          <p:nvPr>
            <p:ph type="title"/>
          </p:nvPr>
        </p:nvSpPr>
        <p:spPr/>
        <p:txBody>
          <a:bodyPr/>
          <a:lstStyle/>
          <a:p>
            <a:r>
              <a:rPr lang="en-US" dirty="0"/>
              <a:t>Grasses and Forbs</a:t>
            </a:r>
          </a:p>
        </p:txBody>
      </p:sp>
      <p:sp>
        <p:nvSpPr>
          <p:cNvPr id="3" name="Content Placeholder 2">
            <a:extLst>
              <a:ext uri="{FF2B5EF4-FFF2-40B4-BE49-F238E27FC236}">
                <a16:creationId xmlns:a16="http://schemas.microsoft.com/office/drawing/2014/main" id="{C2F676C4-0B2F-D64D-B7E2-98117A9574ED}"/>
              </a:ext>
            </a:extLst>
          </p:cNvPr>
          <p:cNvSpPr>
            <a:spLocks noGrp="1"/>
          </p:cNvSpPr>
          <p:nvPr>
            <p:ph idx="1"/>
          </p:nvPr>
        </p:nvSpPr>
        <p:spPr>
          <a:xfrm>
            <a:off x="838200" y="1825625"/>
            <a:ext cx="5146964" cy="4351338"/>
          </a:xfrm>
        </p:spPr>
        <p:txBody>
          <a:bodyPr/>
          <a:lstStyle/>
          <a:p>
            <a:r>
              <a:rPr lang="en-US" dirty="0"/>
              <a:t>Mosaic of forest understory grass and forb composition, density, and cover that promotes ecological resilience</a:t>
            </a:r>
          </a:p>
          <a:p>
            <a:pPr lvl="1"/>
            <a:r>
              <a:rPr lang="en-US" dirty="0"/>
              <a:t>Promote and restore historically variable native grass and forb abundance and composition.</a:t>
            </a:r>
          </a:p>
        </p:txBody>
      </p:sp>
      <p:pic>
        <p:nvPicPr>
          <p:cNvPr id="5" name="Picture 4" descr="A picture containing grass, outdoor, sky, tree&#10;&#10;Description automatically generated">
            <a:extLst>
              <a:ext uri="{FF2B5EF4-FFF2-40B4-BE49-F238E27FC236}">
                <a16:creationId xmlns:a16="http://schemas.microsoft.com/office/drawing/2014/main" id="{8E24BF67-E461-F248-AF33-B5B261C7B5D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34713" y="1277390"/>
            <a:ext cx="6457287" cy="4303219"/>
          </a:xfrm>
          <a:prstGeom prst="rect">
            <a:avLst/>
          </a:prstGeom>
        </p:spPr>
      </p:pic>
      <p:pic>
        <p:nvPicPr>
          <p:cNvPr id="6" name="Picture 4" descr="DWRF Collaborative – Dolores Watershed Resilient Forest Collaborative">
            <a:extLst>
              <a:ext uri="{FF2B5EF4-FFF2-40B4-BE49-F238E27FC236}">
                <a16:creationId xmlns:a16="http://schemas.microsoft.com/office/drawing/2014/main" id="{78A3D1CC-989A-964C-B182-F9520C50235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092477" y="6330910"/>
            <a:ext cx="2056006" cy="535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0069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EA1D2-BC40-1446-B243-9427F44FC25A}"/>
              </a:ext>
            </a:extLst>
          </p:cNvPr>
          <p:cNvSpPr>
            <a:spLocks noGrp="1"/>
          </p:cNvSpPr>
          <p:nvPr>
            <p:ph type="title"/>
          </p:nvPr>
        </p:nvSpPr>
        <p:spPr/>
        <p:txBody>
          <a:bodyPr/>
          <a:lstStyle/>
          <a:p>
            <a:r>
              <a:rPr lang="en-US" dirty="0"/>
              <a:t>Grasses and Forbs</a:t>
            </a:r>
          </a:p>
        </p:txBody>
      </p:sp>
      <p:sp>
        <p:nvSpPr>
          <p:cNvPr id="3" name="Content Placeholder 2">
            <a:extLst>
              <a:ext uri="{FF2B5EF4-FFF2-40B4-BE49-F238E27FC236}">
                <a16:creationId xmlns:a16="http://schemas.microsoft.com/office/drawing/2014/main" id="{E6D8B86C-EE30-B14E-924E-DF1A7ADF34BE}"/>
              </a:ext>
            </a:extLst>
          </p:cNvPr>
          <p:cNvSpPr>
            <a:spLocks noGrp="1"/>
          </p:cNvSpPr>
          <p:nvPr>
            <p:ph idx="1"/>
          </p:nvPr>
        </p:nvSpPr>
        <p:spPr>
          <a:xfrm>
            <a:off x="838200" y="1825625"/>
            <a:ext cx="5135088" cy="4351338"/>
          </a:xfrm>
        </p:spPr>
        <p:txBody>
          <a:bodyPr/>
          <a:lstStyle/>
          <a:p>
            <a:r>
              <a:rPr lang="en-US" dirty="0"/>
              <a:t>Four 1m</a:t>
            </a:r>
            <a:r>
              <a:rPr lang="en-US" baseline="30000" dirty="0"/>
              <a:t>2 </a:t>
            </a:r>
            <a:r>
              <a:rPr lang="en-US" dirty="0"/>
              <a:t>subplots along the 30 m transect to measure forb, grass, and seedling cover </a:t>
            </a:r>
          </a:p>
          <a:p>
            <a:endParaRPr lang="en-US" baseline="30000" dirty="0"/>
          </a:p>
          <a:p>
            <a:r>
              <a:rPr lang="en-US" baseline="30000" dirty="0"/>
              <a:t>Also – measured fuel loads in these frames and ground cover (litter, bare soil, </a:t>
            </a:r>
            <a:r>
              <a:rPr lang="en-US" baseline="30000" dirty="0" err="1"/>
              <a:t>etc</a:t>
            </a:r>
            <a:r>
              <a:rPr lang="en-US" baseline="30000" dirty="0"/>
              <a:t>) </a:t>
            </a:r>
          </a:p>
          <a:p>
            <a:endParaRPr lang="en-US" baseline="30000" dirty="0"/>
          </a:p>
          <a:p>
            <a:r>
              <a:rPr lang="en-US" baseline="30000" dirty="0"/>
              <a:t>Invasive Species were also measured, however, we only found plots in treatment areas associated with the Lake Canyon EA. </a:t>
            </a:r>
          </a:p>
        </p:txBody>
      </p:sp>
      <p:pic>
        <p:nvPicPr>
          <p:cNvPr id="5" name="Picture 4" descr="A picture containing tree, outdoor, grass, plant&#10;&#10;Description automatically generated">
            <a:extLst>
              <a:ext uri="{FF2B5EF4-FFF2-40B4-BE49-F238E27FC236}">
                <a16:creationId xmlns:a16="http://schemas.microsoft.com/office/drawing/2014/main" id="{13A439DF-2B05-9F4C-83F9-F8F52A01DFB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73288" y="0"/>
            <a:ext cx="6238139" cy="6858000"/>
          </a:xfrm>
          <a:prstGeom prst="rect">
            <a:avLst/>
          </a:prstGeom>
        </p:spPr>
      </p:pic>
      <p:pic>
        <p:nvPicPr>
          <p:cNvPr id="6" name="Picture 4" descr="DWRF Collaborative – Dolores Watershed Resilient Forest Collaborative">
            <a:extLst>
              <a:ext uri="{FF2B5EF4-FFF2-40B4-BE49-F238E27FC236}">
                <a16:creationId xmlns:a16="http://schemas.microsoft.com/office/drawing/2014/main" id="{8659479E-84B6-E449-A5B7-A373E497F4A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6193313"/>
            <a:ext cx="2550097" cy="664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8187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A288-16BB-574D-A01E-474929DC3A8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38D9AF8-382A-A24B-BD9C-2F95A751B689}"/>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653396" y="0"/>
            <a:ext cx="8885207" cy="6868389"/>
          </a:xfrm>
        </p:spPr>
      </p:pic>
    </p:spTree>
    <p:extLst>
      <p:ext uri="{BB962C8B-B14F-4D97-AF65-F5344CB8AC3E}">
        <p14:creationId xmlns:p14="http://schemas.microsoft.com/office/powerpoint/2010/main" val="11420263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54B40-1729-DA48-99CB-19C4712AA5A7}"/>
              </a:ext>
            </a:extLst>
          </p:cNvPr>
          <p:cNvSpPr>
            <a:spLocks noGrp="1"/>
          </p:cNvSpPr>
          <p:nvPr>
            <p:ph type="title"/>
          </p:nvPr>
        </p:nvSpPr>
        <p:spPr/>
        <p:txBody>
          <a:bodyPr/>
          <a:lstStyle/>
          <a:p>
            <a:r>
              <a:rPr lang="en-US" dirty="0"/>
              <a:t>Lone Pine Monitoring in the Decision Notice</a:t>
            </a:r>
          </a:p>
        </p:txBody>
      </p:sp>
      <p:sp>
        <p:nvSpPr>
          <p:cNvPr id="3" name="Content Placeholder 2">
            <a:extLst>
              <a:ext uri="{FF2B5EF4-FFF2-40B4-BE49-F238E27FC236}">
                <a16:creationId xmlns:a16="http://schemas.microsoft.com/office/drawing/2014/main" id="{6E9312CB-0753-8B49-9F3F-0AFFC6450D28}"/>
              </a:ext>
            </a:extLst>
          </p:cNvPr>
          <p:cNvSpPr>
            <a:spLocks noGrp="1"/>
          </p:cNvSpPr>
          <p:nvPr>
            <p:ph idx="1"/>
          </p:nvPr>
        </p:nvSpPr>
        <p:spPr>
          <a:xfrm>
            <a:off x="838200" y="1825625"/>
            <a:ext cx="4262887" cy="4351338"/>
          </a:xfrm>
        </p:spPr>
        <p:txBody>
          <a:bodyPr>
            <a:normAutofit lnSpcReduction="10000"/>
          </a:bodyPr>
          <a:lstStyle/>
          <a:p>
            <a:r>
              <a:rPr lang="en-US" dirty="0"/>
              <a:t>14 Monitoring Units</a:t>
            </a:r>
          </a:p>
          <a:p>
            <a:pPr lvl="1"/>
            <a:r>
              <a:rPr lang="en-US" dirty="0"/>
              <a:t>Several within Lone Pine</a:t>
            </a:r>
          </a:p>
          <a:p>
            <a:pPr lvl="2"/>
            <a:r>
              <a:rPr lang="en-US" dirty="0"/>
              <a:t>Some represent controls</a:t>
            </a:r>
          </a:p>
          <a:p>
            <a:pPr lvl="3"/>
            <a:r>
              <a:rPr lang="en-US" dirty="0"/>
              <a:t>Glade Canyon </a:t>
            </a:r>
          </a:p>
          <a:p>
            <a:pPr lvl="3"/>
            <a:r>
              <a:rPr lang="en-US" dirty="0"/>
              <a:t>Lake Canyon Salvage</a:t>
            </a:r>
          </a:p>
          <a:p>
            <a:pPr lvl="3"/>
            <a:r>
              <a:rPr lang="en-US" dirty="0"/>
              <a:t>BEST has two controls</a:t>
            </a:r>
          </a:p>
          <a:p>
            <a:pPr lvl="2"/>
            <a:r>
              <a:rPr lang="en-US" dirty="0"/>
              <a:t>Bradfield Test Mark</a:t>
            </a:r>
          </a:p>
          <a:p>
            <a:pPr lvl="2"/>
            <a:r>
              <a:rPr lang="en-US" dirty="0"/>
              <a:t>Ferris PPP treatment</a:t>
            </a:r>
          </a:p>
          <a:p>
            <a:pPr lvl="2"/>
            <a:r>
              <a:rPr lang="en-US" dirty="0"/>
              <a:t>Wolf Den and </a:t>
            </a:r>
            <a:r>
              <a:rPr lang="en-US" dirty="0" err="1"/>
              <a:t>Narraguinnep</a:t>
            </a:r>
            <a:r>
              <a:rPr lang="en-US" dirty="0"/>
              <a:t> plantations</a:t>
            </a:r>
          </a:p>
          <a:p>
            <a:pPr lvl="2"/>
            <a:r>
              <a:rPr lang="en-US" dirty="0" err="1"/>
              <a:t>Haycamp</a:t>
            </a:r>
            <a:r>
              <a:rPr lang="en-US" dirty="0"/>
              <a:t> – Less beetle activity (3 units)</a:t>
            </a:r>
          </a:p>
          <a:p>
            <a:pPr lvl="2"/>
            <a:r>
              <a:rPr lang="en-US" dirty="0"/>
              <a:t>Lake Canyon EA – 5 pines</a:t>
            </a:r>
          </a:p>
        </p:txBody>
      </p:sp>
      <p:pic>
        <p:nvPicPr>
          <p:cNvPr id="4" name="Picture 3">
            <a:extLst>
              <a:ext uri="{FF2B5EF4-FFF2-40B4-BE49-F238E27FC236}">
                <a16:creationId xmlns:a16="http://schemas.microsoft.com/office/drawing/2014/main" id="{9D7C5E6A-1F93-1C47-BF45-FFEFCD2C09C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060830" y="1347551"/>
            <a:ext cx="7131169" cy="5510449"/>
          </a:xfrm>
          <a:prstGeom prst="rect">
            <a:avLst/>
          </a:prstGeom>
        </p:spPr>
      </p:pic>
    </p:spTree>
    <p:extLst>
      <p:ext uri="{BB962C8B-B14F-4D97-AF65-F5344CB8AC3E}">
        <p14:creationId xmlns:p14="http://schemas.microsoft.com/office/powerpoint/2010/main" val="2208954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0F88E-6060-E54E-A19F-3A2D36B835B6}"/>
              </a:ext>
            </a:extLst>
          </p:cNvPr>
          <p:cNvSpPr>
            <a:spLocks noGrp="1"/>
          </p:cNvSpPr>
          <p:nvPr>
            <p:ph type="title"/>
          </p:nvPr>
        </p:nvSpPr>
        <p:spPr/>
        <p:txBody>
          <a:bodyPr/>
          <a:lstStyle/>
          <a:p>
            <a:r>
              <a:rPr lang="en-US" dirty="0"/>
              <a:t>Lone Pine</a:t>
            </a:r>
          </a:p>
        </p:txBody>
      </p:sp>
      <p:pic>
        <p:nvPicPr>
          <p:cNvPr id="5" name="Content Placeholder 4" descr="A group of people in a dark sky&#10;&#10;Description automatically generated">
            <a:extLst>
              <a:ext uri="{FF2B5EF4-FFF2-40B4-BE49-F238E27FC236}">
                <a16:creationId xmlns:a16="http://schemas.microsoft.com/office/drawing/2014/main" id="{3BFDD40E-8369-2144-8BDF-D809B7D8CA1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990600" y="117143"/>
            <a:ext cx="10047962" cy="6696091"/>
          </a:xfrm>
        </p:spPr>
      </p:pic>
      <p:sp>
        <p:nvSpPr>
          <p:cNvPr id="6" name="TextBox 5">
            <a:extLst>
              <a:ext uri="{FF2B5EF4-FFF2-40B4-BE49-F238E27FC236}">
                <a16:creationId xmlns:a16="http://schemas.microsoft.com/office/drawing/2014/main" id="{02C144B7-F8A2-CC40-B1D2-DE7391CFCF4B}"/>
              </a:ext>
            </a:extLst>
          </p:cNvPr>
          <p:cNvSpPr txBox="1"/>
          <p:nvPr/>
        </p:nvSpPr>
        <p:spPr>
          <a:xfrm>
            <a:off x="1371600" y="1584542"/>
            <a:ext cx="6582427" cy="3785652"/>
          </a:xfrm>
          <a:prstGeom prst="rect">
            <a:avLst/>
          </a:prstGeom>
          <a:noFill/>
        </p:spPr>
        <p:txBody>
          <a:bodyPr wrap="square" rtlCol="0">
            <a:spAutoFit/>
          </a:bodyPr>
          <a:lstStyle/>
          <a:p>
            <a:pPr marL="285750" indent="-285750">
              <a:buFont typeface="Arial" panose="020B0604020202020204" pitchFamily="34" charset="0"/>
              <a:buChar char="•"/>
            </a:pPr>
            <a:r>
              <a:rPr lang="en-US" sz="2000" dirty="0"/>
              <a:t>Located on the East Rim of the Dolores River</a:t>
            </a:r>
          </a:p>
          <a:p>
            <a:pPr marL="285750" indent="-285750">
              <a:buFont typeface="Arial" panose="020B0604020202020204" pitchFamily="34" charset="0"/>
              <a:buChar char="•"/>
            </a:pPr>
            <a:r>
              <a:rPr lang="en-US" sz="2000" dirty="0"/>
              <a:t>Ponderosa pine dominated Forest </a:t>
            </a:r>
          </a:p>
          <a:p>
            <a:pPr marL="742950" lvl="1" indent="-285750">
              <a:buFont typeface="Arial" panose="020B0604020202020204" pitchFamily="34" charset="0"/>
              <a:buChar char="•"/>
            </a:pPr>
            <a:r>
              <a:rPr lang="en-US" sz="2000" dirty="0"/>
              <a:t>Pockets of aspen</a:t>
            </a:r>
          </a:p>
          <a:p>
            <a:pPr marL="742950" lvl="1" indent="-285750">
              <a:buFont typeface="Arial" panose="020B0604020202020204" pitchFamily="34" charset="0"/>
              <a:buChar char="•"/>
            </a:pPr>
            <a:r>
              <a:rPr lang="en-US" sz="2000" dirty="0" err="1"/>
              <a:t>Gambel</a:t>
            </a:r>
            <a:r>
              <a:rPr lang="en-US" sz="2000" dirty="0"/>
              <a:t> oak dominated understory </a:t>
            </a:r>
          </a:p>
          <a:p>
            <a:pPr marL="1200150" lvl="2" indent="-285750">
              <a:buFont typeface="Arial" panose="020B0604020202020204" pitchFamily="34" charset="0"/>
              <a:buChar char="•"/>
            </a:pPr>
            <a:r>
              <a:rPr lang="en-US" sz="2000" dirty="0"/>
              <a:t>Other shrubs: service berry, snowberry, chokecherry</a:t>
            </a:r>
          </a:p>
          <a:p>
            <a:pPr marL="742950" lvl="1" indent="-285750">
              <a:buFont typeface="Arial" panose="020B0604020202020204" pitchFamily="34" charset="0"/>
              <a:buChar char="•"/>
            </a:pPr>
            <a:endParaRPr lang="en-US" sz="2000" dirty="0"/>
          </a:p>
          <a:p>
            <a:pPr marL="742950" lvl="1"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Productive loam to silt loam soils</a:t>
            </a:r>
          </a:p>
          <a:p>
            <a:pPr marL="742950" lvl="1" indent="-285750">
              <a:buFont typeface="Arial" panose="020B0604020202020204" pitchFamily="34" charset="0"/>
              <a:buChar char="•"/>
            </a:pPr>
            <a:r>
              <a:rPr lang="en-US" sz="2000" dirty="0"/>
              <a:t>High water holding capacity </a:t>
            </a:r>
          </a:p>
          <a:p>
            <a:pPr lvl="1"/>
            <a:endParaRPr lang="en-US" sz="2000" dirty="0"/>
          </a:p>
          <a:p>
            <a:pPr lvl="2"/>
            <a:r>
              <a:rPr lang="en-US" sz="2000" dirty="0"/>
              <a:t>(NRCS Web Soil Survey)</a:t>
            </a:r>
          </a:p>
        </p:txBody>
      </p:sp>
      <p:sp>
        <p:nvSpPr>
          <p:cNvPr id="7" name="Title 1">
            <a:extLst>
              <a:ext uri="{FF2B5EF4-FFF2-40B4-BE49-F238E27FC236}">
                <a16:creationId xmlns:a16="http://schemas.microsoft.com/office/drawing/2014/main" id="{A30A60D8-6307-1643-94CF-C859923BC62F}"/>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Lone Pine</a:t>
            </a:r>
            <a:endParaRPr lang="en-US" dirty="0"/>
          </a:p>
        </p:txBody>
      </p:sp>
    </p:spTree>
    <p:extLst>
      <p:ext uri="{BB962C8B-B14F-4D97-AF65-F5344CB8AC3E}">
        <p14:creationId xmlns:p14="http://schemas.microsoft.com/office/powerpoint/2010/main" val="30116340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E0319-9861-D64C-82B5-6FCB44760D1E}"/>
              </a:ext>
            </a:extLst>
          </p:cNvPr>
          <p:cNvSpPr>
            <a:spLocks noGrp="1"/>
          </p:cNvSpPr>
          <p:nvPr>
            <p:ph type="title"/>
          </p:nvPr>
        </p:nvSpPr>
        <p:spPr>
          <a:xfrm>
            <a:off x="0" y="-227193"/>
            <a:ext cx="10515600" cy="1095506"/>
          </a:xfrm>
        </p:spPr>
        <p:txBody>
          <a:bodyPr/>
          <a:lstStyle/>
          <a:p>
            <a:r>
              <a:rPr lang="en-US" dirty="0"/>
              <a:t>Monitoring Units - All Trees – Density by Size</a:t>
            </a:r>
          </a:p>
        </p:txBody>
      </p:sp>
      <p:pic>
        <p:nvPicPr>
          <p:cNvPr id="27" name="Content Placeholder 26">
            <a:extLst>
              <a:ext uri="{FF2B5EF4-FFF2-40B4-BE49-F238E27FC236}">
                <a16:creationId xmlns:a16="http://schemas.microsoft.com/office/drawing/2014/main" id="{0030A656-16B3-354A-A876-CA425C8075D0}"/>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1727" y="551779"/>
            <a:ext cx="2277911" cy="1660977"/>
          </a:xfrm>
        </p:spPr>
      </p:pic>
      <p:sp>
        <p:nvSpPr>
          <p:cNvPr id="28" name="TextBox 27">
            <a:extLst>
              <a:ext uri="{FF2B5EF4-FFF2-40B4-BE49-F238E27FC236}">
                <a16:creationId xmlns:a16="http://schemas.microsoft.com/office/drawing/2014/main" id="{89AB5EBB-406B-2149-89FB-B78F80CDE46A}"/>
              </a:ext>
            </a:extLst>
          </p:cNvPr>
          <p:cNvSpPr txBox="1"/>
          <p:nvPr/>
        </p:nvSpPr>
        <p:spPr>
          <a:xfrm>
            <a:off x="1408942" y="554928"/>
            <a:ext cx="713016" cy="277485"/>
          </a:xfrm>
          <a:prstGeom prst="rect">
            <a:avLst/>
          </a:prstGeom>
          <a:noFill/>
        </p:spPr>
        <p:txBody>
          <a:bodyPr wrap="none" rtlCol="0">
            <a:spAutoFit/>
          </a:bodyPr>
          <a:lstStyle/>
          <a:p>
            <a:r>
              <a:rPr lang="en-US" dirty="0" err="1">
                <a:solidFill>
                  <a:schemeClr val="bg1"/>
                </a:solidFill>
              </a:rPr>
              <a:t>BEST</a:t>
            </a:r>
            <a:r>
              <a:rPr lang="en-US" dirty="0" err="1"/>
              <a:t>t</a:t>
            </a:r>
            <a:endParaRPr lang="en-US" dirty="0"/>
          </a:p>
        </p:txBody>
      </p:sp>
      <p:pic>
        <p:nvPicPr>
          <p:cNvPr id="29" name="Content Placeholder 26">
            <a:extLst>
              <a:ext uri="{FF2B5EF4-FFF2-40B4-BE49-F238E27FC236}">
                <a16:creationId xmlns:a16="http://schemas.microsoft.com/office/drawing/2014/main" id="{E14649E6-47EB-8A4B-A310-72D5B40C1E8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283093" y="555182"/>
            <a:ext cx="2277911" cy="1660977"/>
          </a:xfrm>
          <a:prstGeom prst="rect">
            <a:avLst/>
          </a:prstGeom>
        </p:spPr>
      </p:pic>
      <p:sp>
        <p:nvSpPr>
          <p:cNvPr id="30" name="TextBox 29">
            <a:extLst>
              <a:ext uri="{FF2B5EF4-FFF2-40B4-BE49-F238E27FC236}">
                <a16:creationId xmlns:a16="http://schemas.microsoft.com/office/drawing/2014/main" id="{D4C1F535-1462-B245-BBCD-200A814C8AE9}"/>
              </a:ext>
            </a:extLst>
          </p:cNvPr>
          <p:cNvSpPr txBox="1"/>
          <p:nvPr/>
        </p:nvSpPr>
        <p:spPr>
          <a:xfrm>
            <a:off x="2402316" y="490912"/>
            <a:ext cx="2000291" cy="277485"/>
          </a:xfrm>
          <a:prstGeom prst="rect">
            <a:avLst/>
          </a:prstGeom>
          <a:noFill/>
        </p:spPr>
        <p:txBody>
          <a:bodyPr wrap="none" rtlCol="0">
            <a:spAutoFit/>
          </a:bodyPr>
          <a:lstStyle/>
          <a:p>
            <a:r>
              <a:rPr lang="en-US" dirty="0">
                <a:solidFill>
                  <a:schemeClr val="bg1"/>
                </a:solidFill>
              </a:rPr>
              <a:t>Bradfield Test Mark</a:t>
            </a:r>
            <a:endParaRPr lang="en-US" dirty="0"/>
          </a:p>
        </p:txBody>
      </p:sp>
      <p:pic>
        <p:nvPicPr>
          <p:cNvPr id="31" name="Content Placeholder 26">
            <a:extLst>
              <a:ext uri="{FF2B5EF4-FFF2-40B4-BE49-F238E27FC236}">
                <a16:creationId xmlns:a16="http://schemas.microsoft.com/office/drawing/2014/main" id="{020D3DF6-EF00-4F4A-82B5-5E863D339BCF}"/>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4564460" y="557389"/>
            <a:ext cx="2277911" cy="1660977"/>
          </a:xfrm>
          <a:prstGeom prst="rect">
            <a:avLst/>
          </a:prstGeom>
        </p:spPr>
      </p:pic>
      <p:sp>
        <p:nvSpPr>
          <p:cNvPr id="32" name="TextBox 31">
            <a:extLst>
              <a:ext uri="{FF2B5EF4-FFF2-40B4-BE49-F238E27FC236}">
                <a16:creationId xmlns:a16="http://schemas.microsoft.com/office/drawing/2014/main" id="{6A787C8C-FE05-6F41-9A4A-E43E27CE9C5A}"/>
              </a:ext>
            </a:extLst>
          </p:cNvPr>
          <p:cNvSpPr txBox="1"/>
          <p:nvPr/>
        </p:nvSpPr>
        <p:spPr>
          <a:xfrm>
            <a:off x="5001414" y="490912"/>
            <a:ext cx="1469890" cy="277485"/>
          </a:xfrm>
          <a:prstGeom prst="rect">
            <a:avLst/>
          </a:prstGeom>
          <a:noFill/>
        </p:spPr>
        <p:txBody>
          <a:bodyPr wrap="none" rtlCol="0">
            <a:spAutoFit/>
          </a:bodyPr>
          <a:lstStyle/>
          <a:p>
            <a:r>
              <a:rPr lang="en-US" dirty="0">
                <a:solidFill>
                  <a:schemeClr val="bg1"/>
                </a:solidFill>
              </a:rPr>
              <a:t>Canyon Creek</a:t>
            </a:r>
            <a:endParaRPr lang="en-US" dirty="0"/>
          </a:p>
        </p:txBody>
      </p:sp>
      <p:pic>
        <p:nvPicPr>
          <p:cNvPr id="33" name="Content Placeholder 26">
            <a:extLst>
              <a:ext uri="{FF2B5EF4-FFF2-40B4-BE49-F238E27FC236}">
                <a16:creationId xmlns:a16="http://schemas.microsoft.com/office/drawing/2014/main" id="{D30D74B8-6675-ED4F-BAB1-8EEC89AF4D2A}"/>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6837278" y="556180"/>
            <a:ext cx="2277911" cy="1660977"/>
          </a:xfrm>
          <a:prstGeom prst="rect">
            <a:avLst/>
          </a:prstGeom>
        </p:spPr>
      </p:pic>
      <p:sp>
        <p:nvSpPr>
          <p:cNvPr id="34" name="TextBox 33">
            <a:extLst>
              <a:ext uri="{FF2B5EF4-FFF2-40B4-BE49-F238E27FC236}">
                <a16:creationId xmlns:a16="http://schemas.microsoft.com/office/drawing/2014/main" id="{6F0F432F-65D8-5A40-959F-C50FF04F14B4}"/>
              </a:ext>
            </a:extLst>
          </p:cNvPr>
          <p:cNvSpPr txBox="1"/>
          <p:nvPr/>
        </p:nvSpPr>
        <p:spPr>
          <a:xfrm>
            <a:off x="8276179" y="490911"/>
            <a:ext cx="712246" cy="277485"/>
          </a:xfrm>
          <a:prstGeom prst="rect">
            <a:avLst/>
          </a:prstGeom>
          <a:noFill/>
        </p:spPr>
        <p:txBody>
          <a:bodyPr wrap="none" rtlCol="0">
            <a:spAutoFit/>
          </a:bodyPr>
          <a:lstStyle/>
          <a:p>
            <a:r>
              <a:rPr lang="en-US" dirty="0">
                <a:solidFill>
                  <a:schemeClr val="bg1"/>
                </a:solidFill>
              </a:rPr>
              <a:t>Fader</a:t>
            </a:r>
            <a:endParaRPr lang="en-US" dirty="0"/>
          </a:p>
        </p:txBody>
      </p:sp>
      <p:pic>
        <p:nvPicPr>
          <p:cNvPr id="35" name="Content Placeholder 26">
            <a:extLst>
              <a:ext uri="{FF2B5EF4-FFF2-40B4-BE49-F238E27FC236}">
                <a16:creationId xmlns:a16="http://schemas.microsoft.com/office/drawing/2014/main" id="{C2AA6B84-6368-704D-B1ED-653AA8D3AF70}"/>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9110098" y="559453"/>
            <a:ext cx="2277909" cy="1660976"/>
          </a:xfrm>
          <a:prstGeom prst="rect">
            <a:avLst/>
          </a:prstGeom>
        </p:spPr>
      </p:pic>
      <p:sp>
        <p:nvSpPr>
          <p:cNvPr id="36" name="TextBox 35">
            <a:extLst>
              <a:ext uri="{FF2B5EF4-FFF2-40B4-BE49-F238E27FC236}">
                <a16:creationId xmlns:a16="http://schemas.microsoft.com/office/drawing/2014/main" id="{76A70F7A-61AC-D64F-BC05-E5E45326A458}"/>
              </a:ext>
            </a:extLst>
          </p:cNvPr>
          <p:cNvSpPr txBox="1"/>
          <p:nvPr/>
        </p:nvSpPr>
        <p:spPr>
          <a:xfrm>
            <a:off x="9908817" y="542348"/>
            <a:ext cx="1480918" cy="646331"/>
          </a:xfrm>
          <a:prstGeom prst="rect">
            <a:avLst/>
          </a:prstGeom>
          <a:noFill/>
        </p:spPr>
        <p:txBody>
          <a:bodyPr wrap="none" rtlCol="0">
            <a:spAutoFit/>
          </a:bodyPr>
          <a:lstStyle/>
          <a:p>
            <a:r>
              <a:rPr lang="en-US" dirty="0">
                <a:solidFill>
                  <a:schemeClr val="bg1"/>
                </a:solidFill>
              </a:rPr>
              <a:t>Glade Canyon</a:t>
            </a:r>
          </a:p>
          <a:p>
            <a:r>
              <a:rPr lang="en-US" dirty="0">
                <a:solidFill>
                  <a:schemeClr val="bg1"/>
                </a:solidFill>
              </a:rPr>
              <a:t>Control</a:t>
            </a:r>
            <a:endParaRPr lang="en-US" dirty="0"/>
          </a:p>
        </p:txBody>
      </p:sp>
      <p:pic>
        <p:nvPicPr>
          <p:cNvPr id="37" name="Content Placeholder 26">
            <a:extLst>
              <a:ext uri="{FF2B5EF4-FFF2-40B4-BE49-F238E27FC236}">
                <a16:creationId xmlns:a16="http://schemas.microsoft.com/office/drawing/2014/main" id="{6D4A8D04-2014-8C4D-B15B-A867084B68EA}"/>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813" y="2210031"/>
            <a:ext cx="2277908" cy="1660975"/>
          </a:xfrm>
          <a:prstGeom prst="rect">
            <a:avLst/>
          </a:prstGeom>
        </p:spPr>
      </p:pic>
      <p:sp>
        <p:nvSpPr>
          <p:cNvPr id="38" name="TextBox 37">
            <a:extLst>
              <a:ext uri="{FF2B5EF4-FFF2-40B4-BE49-F238E27FC236}">
                <a16:creationId xmlns:a16="http://schemas.microsoft.com/office/drawing/2014/main" id="{430AA5EA-5CCD-6A45-A10A-DAB0CE2FD89F}"/>
              </a:ext>
            </a:extLst>
          </p:cNvPr>
          <p:cNvSpPr txBox="1"/>
          <p:nvPr/>
        </p:nvSpPr>
        <p:spPr>
          <a:xfrm>
            <a:off x="1229690" y="2147724"/>
            <a:ext cx="1049133" cy="485598"/>
          </a:xfrm>
          <a:prstGeom prst="rect">
            <a:avLst/>
          </a:prstGeom>
          <a:noFill/>
        </p:spPr>
        <p:txBody>
          <a:bodyPr wrap="none" rtlCol="0">
            <a:spAutoFit/>
          </a:bodyPr>
          <a:lstStyle/>
          <a:p>
            <a:r>
              <a:rPr lang="en-US" dirty="0" err="1">
                <a:solidFill>
                  <a:schemeClr val="bg1"/>
                </a:solidFill>
              </a:rPr>
              <a:t>Haycamp</a:t>
            </a:r>
            <a:endParaRPr lang="en-US" dirty="0">
              <a:solidFill>
                <a:schemeClr val="bg1"/>
              </a:solidFill>
            </a:endParaRPr>
          </a:p>
          <a:p>
            <a:r>
              <a:rPr lang="en-US" dirty="0">
                <a:solidFill>
                  <a:schemeClr val="bg1"/>
                </a:solidFill>
              </a:rPr>
              <a:t>- PPP</a:t>
            </a:r>
            <a:endParaRPr lang="en-US" dirty="0"/>
          </a:p>
        </p:txBody>
      </p:sp>
      <p:sp>
        <p:nvSpPr>
          <p:cNvPr id="40" name="TextBox 39">
            <a:extLst>
              <a:ext uri="{FF2B5EF4-FFF2-40B4-BE49-F238E27FC236}">
                <a16:creationId xmlns:a16="http://schemas.microsoft.com/office/drawing/2014/main" id="{648E04BB-360E-6443-9179-AAE166F7AB42}"/>
              </a:ext>
            </a:extLst>
          </p:cNvPr>
          <p:cNvSpPr txBox="1"/>
          <p:nvPr/>
        </p:nvSpPr>
        <p:spPr>
          <a:xfrm>
            <a:off x="3195017" y="2145759"/>
            <a:ext cx="1354858" cy="277485"/>
          </a:xfrm>
          <a:prstGeom prst="rect">
            <a:avLst/>
          </a:prstGeom>
          <a:noFill/>
        </p:spPr>
        <p:txBody>
          <a:bodyPr wrap="none" rtlCol="0">
            <a:spAutoFit/>
          </a:bodyPr>
          <a:lstStyle/>
          <a:p>
            <a:r>
              <a:rPr lang="en-US" dirty="0">
                <a:solidFill>
                  <a:schemeClr val="bg1"/>
                </a:solidFill>
              </a:rPr>
              <a:t>Lake Canyon</a:t>
            </a:r>
            <a:endParaRPr lang="en-US" dirty="0"/>
          </a:p>
        </p:txBody>
      </p:sp>
      <p:pic>
        <p:nvPicPr>
          <p:cNvPr id="43" name="Content Placeholder 26">
            <a:extLst>
              <a:ext uri="{FF2B5EF4-FFF2-40B4-BE49-F238E27FC236}">
                <a16:creationId xmlns:a16="http://schemas.microsoft.com/office/drawing/2014/main" id="{80E38794-67ED-864E-B3F9-BC844193686D}"/>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2220332" y="2200773"/>
            <a:ext cx="2277908" cy="1660975"/>
          </a:xfrm>
          <a:prstGeom prst="rect">
            <a:avLst/>
          </a:prstGeom>
        </p:spPr>
      </p:pic>
      <p:sp>
        <p:nvSpPr>
          <p:cNvPr id="44" name="TextBox 43">
            <a:extLst>
              <a:ext uri="{FF2B5EF4-FFF2-40B4-BE49-F238E27FC236}">
                <a16:creationId xmlns:a16="http://schemas.microsoft.com/office/drawing/2014/main" id="{6DB3DF9E-F4E3-9143-A3E9-843D0909D724}"/>
              </a:ext>
            </a:extLst>
          </p:cNvPr>
          <p:cNvSpPr txBox="1"/>
          <p:nvPr/>
        </p:nvSpPr>
        <p:spPr>
          <a:xfrm>
            <a:off x="2221881" y="2191515"/>
            <a:ext cx="2110962" cy="305233"/>
          </a:xfrm>
          <a:prstGeom prst="rect">
            <a:avLst/>
          </a:prstGeom>
          <a:noFill/>
        </p:spPr>
        <p:txBody>
          <a:bodyPr wrap="none" rtlCol="0">
            <a:spAutoFit/>
          </a:bodyPr>
          <a:lstStyle/>
          <a:p>
            <a:r>
              <a:rPr lang="en-US" dirty="0">
                <a:solidFill>
                  <a:schemeClr val="bg1"/>
                </a:solidFill>
              </a:rPr>
              <a:t>Lake Canyon Salvage</a:t>
            </a:r>
            <a:endParaRPr lang="en-US" dirty="0"/>
          </a:p>
        </p:txBody>
      </p:sp>
      <p:pic>
        <p:nvPicPr>
          <p:cNvPr id="45" name="Content Placeholder 26">
            <a:extLst>
              <a:ext uri="{FF2B5EF4-FFF2-40B4-BE49-F238E27FC236}">
                <a16:creationId xmlns:a16="http://schemas.microsoft.com/office/drawing/2014/main" id="{FA53BA9B-56FE-0C44-A6FA-3DC881C7E78D}"/>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4503290" y="2217965"/>
            <a:ext cx="2391805" cy="1744025"/>
          </a:xfrm>
          <a:prstGeom prst="rect">
            <a:avLst/>
          </a:prstGeom>
        </p:spPr>
      </p:pic>
      <p:sp>
        <p:nvSpPr>
          <p:cNvPr id="46" name="TextBox 45">
            <a:extLst>
              <a:ext uri="{FF2B5EF4-FFF2-40B4-BE49-F238E27FC236}">
                <a16:creationId xmlns:a16="http://schemas.microsoft.com/office/drawing/2014/main" id="{2F52D46B-1AFC-B146-9A69-D63270E5493F}"/>
              </a:ext>
            </a:extLst>
          </p:cNvPr>
          <p:cNvSpPr txBox="1"/>
          <p:nvPr/>
        </p:nvSpPr>
        <p:spPr>
          <a:xfrm>
            <a:off x="4499968" y="2234674"/>
            <a:ext cx="1703415" cy="646331"/>
          </a:xfrm>
          <a:prstGeom prst="rect">
            <a:avLst/>
          </a:prstGeom>
          <a:noFill/>
        </p:spPr>
        <p:txBody>
          <a:bodyPr wrap="none" rtlCol="0">
            <a:spAutoFit/>
          </a:bodyPr>
          <a:lstStyle/>
          <a:p>
            <a:r>
              <a:rPr lang="en-US" dirty="0">
                <a:solidFill>
                  <a:schemeClr val="bg1"/>
                </a:solidFill>
              </a:rPr>
              <a:t>Lake Canyon EA </a:t>
            </a:r>
          </a:p>
          <a:p>
            <a:r>
              <a:rPr lang="en-US" dirty="0">
                <a:solidFill>
                  <a:schemeClr val="bg1"/>
                </a:solidFill>
              </a:rPr>
              <a:t>5 Pines</a:t>
            </a:r>
            <a:endParaRPr lang="en-US" dirty="0"/>
          </a:p>
        </p:txBody>
      </p:sp>
      <p:pic>
        <p:nvPicPr>
          <p:cNvPr id="47" name="Content Placeholder 26">
            <a:extLst>
              <a:ext uri="{FF2B5EF4-FFF2-40B4-BE49-F238E27FC236}">
                <a16:creationId xmlns:a16="http://schemas.microsoft.com/office/drawing/2014/main" id="{688A1E48-1E34-D440-B198-6B33660B4FA0}"/>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6858587" y="2216988"/>
            <a:ext cx="2395432" cy="1744024"/>
          </a:xfrm>
          <a:prstGeom prst="rect">
            <a:avLst/>
          </a:prstGeom>
        </p:spPr>
      </p:pic>
      <p:sp>
        <p:nvSpPr>
          <p:cNvPr id="48" name="TextBox 47">
            <a:extLst>
              <a:ext uri="{FF2B5EF4-FFF2-40B4-BE49-F238E27FC236}">
                <a16:creationId xmlns:a16="http://schemas.microsoft.com/office/drawing/2014/main" id="{6D82E839-843A-7045-928F-F70451B245D1}"/>
              </a:ext>
            </a:extLst>
          </p:cNvPr>
          <p:cNvSpPr txBox="1"/>
          <p:nvPr/>
        </p:nvSpPr>
        <p:spPr>
          <a:xfrm>
            <a:off x="7457777" y="2162163"/>
            <a:ext cx="1498359" cy="305233"/>
          </a:xfrm>
          <a:prstGeom prst="rect">
            <a:avLst/>
          </a:prstGeom>
          <a:noFill/>
        </p:spPr>
        <p:txBody>
          <a:bodyPr wrap="none" rtlCol="0">
            <a:spAutoFit/>
          </a:bodyPr>
          <a:lstStyle/>
          <a:p>
            <a:r>
              <a:rPr lang="en-US" dirty="0">
                <a:solidFill>
                  <a:schemeClr val="bg1"/>
                </a:solidFill>
              </a:rPr>
              <a:t>Snaggle Tooth</a:t>
            </a:r>
            <a:endParaRPr lang="en-US" dirty="0"/>
          </a:p>
        </p:txBody>
      </p:sp>
      <p:pic>
        <p:nvPicPr>
          <p:cNvPr id="51" name="Content Placeholder 26">
            <a:extLst>
              <a:ext uri="{FF2B5EF4-FFF2-40B4-BE49-F238E27FC236}">
                <a16:creationId xmlns:a16="http://schemas.microsoft.com/office/drawing/2014/main" id="{8A1CD304-4EDF-CC4D-B699-944072B6F1F0}"/>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727" y="3863880"/>
            <a:ext cx="2391804" cy="1744024"/>
          </a:xfrm>
          <a:prstGeom prst="rect">
            <a:avLst/>
          </a:prstGeom>
        </p:spPr>
      </p:pic>
      <p:sp>
        <p:nvSpPr>
          <p:cNvPr id="52" name="TextBox 51">
            <a:extLst>
              <a:ext uri="{FF2B5EF4-FFF2-40B4-BE49-F238E27FC236}">
                <a16:creationId xmlns:a16="http://schemas.microsoft.com/office/drawing/2014/main" id="{62D0A550-79BF-1E4D-84FB-2010380D6363}"/>
              </a:ext>
            </a:extLst>
          </p:cNvPr>
          <p:cNvSpPr txBox="1"/>
          <p:nvPr/>
        </p:nvSpPr>
        <p:spPr>
          <a:xfrm>
            <a:off x="836017" y="3797667"/>
            <a:ext cx="1475147" cy="646331"/>
          </a:xfrm>
          <a:prstGeom prst="rect">
            <a:avLst/>
          </a:prstGeom>
          <a:noFill/>
        </p:spPr>
        <p:txBody>
          <a:bodyPr wrap="none" rtlCol="0">
            <a:spAutoFit/>
          </a:bodyPr>
          <a:lstStyle/>
          <a:p>
            <a:r>
              <a:rPr lang="en-US" dirty="0" err="1">
                <a:solidFill>
                  <a:schemeClr val="bg1"/>
                </a:solidFill>
              </a:rPr>
              <a:t>Narraguinnep</a:t>
            </a:r>
            <a:endParaRPr lang="en-US" dirty="0">
              <a:solidFill>
                <a:schemeClr val="bg1"/>
              </a:solidFill>
            </a:endParaRPr>
          </a:p>
          <a:p>
            <a:r>
              <a:rPr lang="en-US" dirty="0">
                <a:solidFill>
                  <a:schemeClr val="bg1"/>
                </a:solidFill>
              </a:rPr>
              <a:t>Plantation</a:t>
            </a:r>
            <a:endParaRPr lang="en-US" dirty="0"/>
          </a:p>
        </p:txBody>
      </p:sp>
      <p:pic>
        <p:nvPicPr>
          <p:cNvPr id="53" name="Content Placeholder 26">
            <a:extLst>
              <a:ext uri="{FF2B5EF4-FFF2-40B4-BE49-F238E27FC236}">
                <a16:creationId xmlns:a16="http://schemas.microsoft.com/office/drawing/2014/main" id="{793FF4E5-3DFD-F048-BF9B-43339EDBC617}"/>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2356382" y="3859786"/>
            <a:ext cx="2391804" cy="1744024"/>
          </a:xfrm>
          <a:prstGeom prst="rect">
            <a:avLst/>
          </a:prstGeom>
        </p:spPr>
      </p:pic>
      <p:sp>
        <p:nvSpPr>
          <p:cNvPr id="54" name="TextBox 53">
            <a:extLst>
              <a:ext uri="{FF2B5EF4-FFF2-40B4-BE49-F238E27FC236}">
                <a16:creationId xmlns:a16="http://schemas.microsoft.com/office/drawing/2014/main" id="{8969CA3F-7F06-E545-A310-CE3F5EFFF202}"/>
              </a:ext>
            </a:extLst>
          </p:cNvPr>
          <p:cNvSpPr txBox="1"/>
          <p:nvPr/>
        </p:nvSpPr>
        <p:spPr>
          <a:xfrm>
            <a:off x="3407173" y="3871006"/>
            <a:ext cx="1141466" cy="369332"/>
          </a:xfrm>
          <a:prstGeom prst="rect">
            <a:avLst/>
          </a:prstGeom>
          <a:noFill/>
        </p:spPr>
        <p:txBody>
          <a:bodyPr wrap="none" rtlCol="0">
            <a:spAutoFit/>
          </a:bodyPr>
          <a:lstStyle/>
          <a:p>
            <a:r>
              <a:rPr lang="en-US" dirty="0">
                <a:solidFill>
                  <a:schemeClr val="bg1"/>
                </a:solidFill>
              </a:rPr>
              <a:t>Ferris East</a:t>
            </a:r>
            <a:endParaRPr lang="en-US" dirty="0"/>
          </a:p>
        </p:txBody>
      </p:sp>
      <p:pic>
        <p:nvPicPr>
          <p:cNvPr id="55" name="Content Placeholder 26">
            <a:extLst>
              <a:ext uri="{FF2B5EF4-FFF2-40B4-BE49-F238E27FC236}">
                <a16:creationId xmlns:a16="http://schemas.microsoft.com/office/drawing/2014/main" id="{538D2B91-204D-0D44-980A-4930DB770095}"/>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4751814" y="3935678"/>
            <a:ext cx="2391804" cy="1744024"/>
          </a:xfrm>
          <a:prstGeom prst="rect">
            <a:avLst/>
          </a:prstGeom>
        </p:spPr>
      </p:pic>
      <p:sp>
        <p:nvSpPr>
          <p:cNvPr id="56" name="TextBox 55">
            <a:extLst>
              <a:ext uri="{FF2B5EF4-FFF2-40B4-BE49-F238E27FC236}">
                <a16:creationId xmlns:a16="http://schemas.microsoft.com/office/drawing/2014/main" id="{77A65A2B-8862-224E-B1A7-398C2F1F4439}"/>
              </a:ext>
            </a:extLst>
          </p:cNvPr>
          <p:cNvSpPr txBox="1"/>
          <p:nvPr/>
        </p:nvSpPr>
        <p:spPr>
          <a:xfrm>
            <a:off x="5905562" y="3895365"/>
            <a:ext cx="1142620" cy="646331"/>
          </a:xfrm>
          <a:prstGeom prst="rect">
            <a:avLst/>
          </a:prstGeom>
          <a:noFill/>
        </p:spPr>
        <p:txBody>
          <a:bodyPr wrap="none" rtlCol="0">
            <a:spAutoFit/>
          </a:bodyPr>
          <a:lstStyle/>
          <a:p>
            <a:r>
              <a:rPr lang="en-US" dirty="0">
                <a:solidFill>
                  <a:schemeClr val="bg1"/>
                </a:solidFill>
              </a:rPr>
              <a:t>Wolf Den</a:t>
            </a:r>
          </a:p>
          <a:p>
            <a:r>
              <a:rPr lang="en-US" dirty="0">
                <a:solidFill>
                  <a:schemeClr val="bg1"/>
                </a:solidFill>
              </a:rPr>
              <a:t>Plantation</a:t>
            </a:r>
            <a:endParaRPr lang="en-US" dirty="0"/>
          </a:p>
        </p:txBody>
      </p:sp>
      <p:sp>
        <p:nvSpPr>
          <p:cNvPr id="49" name="TextBox 48">
            <a:extLst>
              <a:ext uri="{FF2B5EF4-FFF2-40B4-BE49-F238E27FC236}">
                <a16:creationId xmlns:a16="http://schemas.microsoft.com/office/drawing/2014/main" id="{38B7B0BA-0CC4-0149-A3BD-9FC0E2938B83}"/>
              </a:ext>
            </a:extLst>
          </p:cNvPr>
          <p:cNvSpPr txBox="1"/>
          <p:nvPr/>
        </p:nvSpPr>
        <p:spPr>
          <a:xfrm>
            <a:off x="337610" y="6043922"/>
            <a:ext cx="10961580" cy="646331"/>
          </a:xfrm>
          <a:prstGeom prst="rect">
            <a:avLst/>
          </a:prstGeom>
          <a:noFill/>
        </p:spPr>
        <p:txBody>
          <a:bodyPr wrap="square" rtlCol="0">
            <a:spAutoFit/>
          </a:bodyPr>
          <a:lstStyle/>
          <a:p>
            <a:r>
              <a:rPr lang="en-US" dirty="0"/>
              <a:t>These monitoring units are highly variable. We could walk trough each of them individually, but that would be a lot of graphs with a lot of unique narratives – I guess I could present on Lone Pine for the next several months.  </a:t>
            </a:r>
          </a:p>
        </p:txBody>
      </p:sp>
    </p:spTree>
    <p:extLst>
      <p:ext uri="{BB962C8B-B14F-4D97-AF65-F5344CB8AC3E}">
        <p14:creationId xmlns:p14="http://schemas.microsoft.com/office/powerpoint/2010/main" val="24189387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E0319-9861-D64C-82B5-6FCB44760D1E}"/>
              </a:ext>
            </a:extLst>
          </p:cNvPr>
          <p:cNvSpPr>
            <a:spLocks noGrp="1"/>
          </p:cNvSpPr>
          <p:nvPr>
            <p:ph type="title"/>
          </p:nvPr>
        </p:nvSpPr>
        <p:spPr>
          <a:xfrm>
            <a:off x="0" y="-227193"/>
            <a:ext cx="10515600" cy="1095506"/>
          </a:xfrm>
        </p:spPr>
        <p:txBody>
          <a:bodyPr/>
          <a:lstStyle/>
          <a:p>
            <a:r>
              <a:rPr lang="en-US" dirty="0"/>
              <a:t>Monitoring Units – Ponderosa , BA x Size </a:t>
            </a:r>
          </a:p>
        </p:txBody>
      </p:sp>
      <p:pic>
        <p:nvPicPr>
          <p:cNvPr id="27" name="Content Placeholder 26">
            <a:extLst>
              <a:ext uri="{FF2B5EF4-FFF2-40B4-BE49-F238E27FC236}">
                <a16:creationId xmlns:a16="http://schemas.microsoft.com/office/drawing/2014/main" id="{0030A656-16B3-354A-A876-CA425C8075D0}"/>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0" y="551779"/>
            <a:ext cx="2281365" cy="1660977"/>
          </a:xfrm>
        </p:spPr>
      </p:pic>
      <p:sp>
        <p:nvSpPr>
          <p:cNvPr id="28" name="TextBox 27">
            <a:extLst>
              <a:ext uri="{FF2B5EF4-FFF2-40B4-BE49-F238E27FC236}">
                <a16:creationId xmlns:a16="http://schemas.microsoft.com/office/drawing/2014/main" id="{89AB5EBB-406B-2149-89FB-B78F80CDE46A}"/>
              </a:ext>
            </a:extLst>
          </p:cNvPr>
          <p:cNvSpPr txBox="1"/>
          <p:nvPr/>
        </p:nvSpPr>
        <p:spPr>
          <a:xfrm>
            <a:off x="1408942" y="554928"/>
            <a:ext cx="713016" cy="277485"/>
          </a:xfrm>
          <a:prstGeom prst="rect">
            <a:avLst/>
          </a:prstGeom>
          <a:noFill/>
        </p:spPr>
        <p:txBody>
          <a:bodyPr wrap="none" rtlCol="0">
            <a:spAutoFit/>
          </a:bodyPr>
          <a:lstStyle/>
          <a:p>
            <a:r>
              <a:rPr lang="en-US" dirty="0" err="1">
                <a:solidFill>
                  <a:schemeClr val="bg1"/>
                </a:solidFill>
              </a:rPr>
              <a:t>BEST</a:t>
            </a:r>
            <a:r>
              <a:rPr lang="en-US" dirty="0" err="1"/>
              <a:t>t</a:t>
            </a:r>
            <a:endParaRPr lang="en-US" dirty="0"/>
          </a:p>
        </p:txBody>
      </p:sp>
      <p:pic>
        <p:nvPicPr>
          <p:cNvPr id="29" name="Content Placeholder 26">
            <a:extLst>
              <a:ext uri="{FF2B5EF4-FFF2-40B4-BE49-F238E27FC236}">
                <a16:creationId xmlns:a16="http://schemas.microsoft.com/office/drawing/2014/main" id="{E14649E6-47EB-8A4B-A310-72D5B40C1E8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289910" y="551779"/>
            <a:ext cx="2277497" cy="1658160"/>
          </a:xfrm>
          <a:prstGeom prst="rect">
            <a:avLst/>
          </a:prstGeom>
        </p:spPr>
      </p:pic>
      <p:sp>
        <p:nvSpPr>
          <p:cNvPr id="30" name="TextBox 29">
            <a:extLst>
              <a:ext uri="{FF2B5EF4-FFF2-40B4-BE49-F238E27FC236}">
                <a16:creationId xmlns:a16="http://schemas.microsoft.com/office/drawing/2014/main" id="{D4C1F535-1462-B245-BBCD-200A814C8AE9}"/>
              </a:ext>
            </a:extLst>
          </p:cNvPr>
          <p:cNvSpPr txBox="1"/>
          <p:nvPr/>
        </p:nvSpPr>
        <p:spPr>
          <a:xfrm>
            <a:off x="2402316" y="490912"/>
            <a:ext cx="2000291" cy="277485"/>
          </a:xfrm>
          <a:prstGeom prst="rect">
            <a:avLst/>
          </a:prstGeom>
          <a:noFill/>
        </p:spPr>
        <p:txBody>
          <a:bodyPr wrap="none" rtlCol="0">
            <a:spAutoFit/>
          </a:bodyPr>
          <a:lstStyle/>
          <a:p>
            <a:r>
              <a:rPr lang="en-US" dirty="0">
                <a:solidFill>
                  <a:schemeClr val="bg1"/>
                </a:solidFill>
              </a:rPr>
              <a:t>Bradfield Test Mark</a:t>
            </a:r>
            <a:endParaRPr lang="en-US" dirty="0"/>
          </a:p>
        </p:txBody>
      </p:sp>
      <p:pic>
        <p:nvPicPr>
          <p:cNvPr id="31" name="Content Placeholder 26">
            <a:extLst>
              <a:ext uri="{FF2B5EF4-FFF2-40B4-BE49-F238E27FC236}">
                <a16:creationId xmlns:a16="http://schemas.microsoft.com/office/drawing/2014/main" id="{020D3DF6-EF00-4F4A-82B5-5E863D339BCF}"/>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4559352" y="554928"/>
            <a:ext cx="2273171" cy="1655011"/>
          </a:xfrm>
          <a:prstGeom prst="rect">
            <a:avLst/>
          </a:prstGeom>
        </p:spPr>
      </p:pic>
      <p:sp>
        <p:nvSpPr>
          <p:cNvPr id="32" name="TextBox 31">
            <a:extLst>
              <a:ext uri="{FF2B5EF4-FFF2-40B4-BE49-F238E27FC236}">
                <a16:creationId xmlns:a16="http://schemas.microsoft.com/office/drawing/2014/main" id="{6A787C8C-FE05-6F41-9A4A-E43E27CE9C5A}"/>
              </a:ext>
            </a:extLst>
          </p:cNvPr>
          <p:cNvSpPr txBox="1"/>
          <p:nvPr/>
        </p:nvSpPr>
        <p:spPr>
          <a:xfrm>
            <a:off x="5001414" y="490912"/>
            <a:ext cx="1469890" cy="277485"/>
          </a:xfrm>
          <a:prstGeom prst="rect">
            <a:avLst/>
          </a:prstGeom>
          <a:noFill/>
        </p:spPr>
        <p:txBody>
          <a:bodyPr wrap="none" rtlCol="0">
            <a:spAutoFit/>
          </a:bodyPr>
          <a:lstStyle/>
          <a:p>
            <a:r>
              <a:rPr lang="en-US" dirty="0">
                <a:solidFill>
                  <a:schemeClr val="bg1"/>
                </a:solidFill>
              </a:rPr>
              <a:t>Canyon Creek</a:t>
            </a:r>
            <a:endParaRPr lang="en-US" dirty="0"/>
          </a:p>
        </p:txBody>
      </p:sp>
      <p:pic>
        <p:nvPicPr>
          <p:cNvPr id="33" name="Content Placeholder 26">
            <a:extLst>
              <a:ext uri="{FF2B5EF4-FFF2-40B4-BE49-F238E27FC236}">
                <a16:creationId xmlns:a16="http://schemas.microsoft.com/office/drawing/2014/main" id="{D30D74B8-6675-ED4F-BAB1-8EEC89AF4D2A}"/>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6829798" y="555569"/>
            <a:ext cx="2281364" cy="1660975"/>
          </a:xfrm>
          <a:prstGeom prst="rect">
            <a:avLst/>
          </a:prstGeom>
        </p:spPr>
      </p:pic>
      <p:sp>
        <p:nvSpPr>
          <p:cNvPr id="34" name="TextBox 33">
            <a:extLst>
              <a:ext uri="{FF2B5EF4-FFF2-40B4-BE49-F238E27FC236}">
                <a16:creationId xmlns:a16="http://schemas.microsoft.com/office/drawing/2014/main" id="{6F0F432F-65D8-5A40-959F-C50FF04F14B4}"/>
              </a:ext>
            </a:extLst>
          </p:cNvPr>
          <p:cNvSpPr txBox="1"/>
          <p:nvPr/>
        </p:nvSpPr>
        <p:spPr>
          <a:xfrm>
            <a:off x="8276179" y="490911"/>
            <a:ext cx="712246" cy="277485"/>
          </a:xfrm>
          <a:prstGeom prst="rect">
            <a:avLst/>
          </a:prstGeom>
          <a:noFill/>
        </p:spPr>
        <p:txBody>
          <a:bodyPr wrap="none" rtlCol="0">
            <a:spAutoFit/>
          </a:bodyPr>
          <a:lstStyle/>
          <a:p>
            <a:r>
              <a:rPr lang="en-US" dirty="0">
                <a:solidFill>
                  <a:schemeClr val="bg1"/>
                </a:solidFill>
              </a:rPr>
              <a:t>Fader</a:t>
            </a:r>
            <a:endParaRPr lang="en-US" dirty="0"/>
          </a:p>
        </p:txBody>
      </p:sp>
      <p:pic>
        <p:nvPicPr>
          <p:cNvPr id="35" name="Content Placeholder 26">
            <a:extLst>
              <a:ext uri="{FF2B5EF4-FFF2-40B4-BE49-F238E27FC236}">
                <a16:creationId xmlns:a16="http://schemas.microsoft.com/office/drawing/2014/main" id="{C2AA6B84-6368-704D-B1ED-653AA8D3AF70}"/>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9113907" y="559514"/>
            <a:ext cx="2259646" cy="1645164"/>
          </a:xfrm>
          <a:prstGeom prst="rect">
            <a:avLst/>
          </a:prstGeom>
        </p:spPr>
      </p:pic>
      <p:sp>
        <p:nvSpPr>
          <p:cNvPr id="36" name="TextBox 35">
            <a:extLst>
              <a:ext uri="{FF2B5EF4-FFF2-40B4-BE49-F238E27FC236}">
                <a16:creationId xmlns:a16="http://schemas.microsoft.com/office/drawing/2014/main" id="{76A70F7A-61AC-D64F-BC05-E5E45326A458}"/>
              </a:ext>
            </a:extLst>
          </p:cNvPr>
          <p:cNvSpPr txBox="1"/>
          <p:nvPr/>
        </p:nvSpPr>
        <p:spPr>
          <a:xfrm>
            <a:off x="9078183" y="458496"/>
            <a:ext cx="1480918" cy="646331"/>
          </a:xfrm>
          <a:prstGeom prst="rect">
            <a:avLst/>
          </a:prstGeom>
          <a:noFill/>
        </p:spPr>
        <p:txBody>
          <a:bodyPr wrap="none" rtlCol="0">
            <a:spAutoFit/>
          </a:bodyPr>
          <a:lstStyle/>
          <a:p>
            <a:r>
              <a:rPr lang="en-US" dirty="0">
                <a:solidFill>
                  <a:schemeClr val="bg1"/>
                </a:solidFill>
              </a:rPr>
              <a:t>Glade Canyon</a:t>
            </a:r>
          </a:p>
          <a:p>
            <a:r>
              <a:rPr lang="en-US" dirty="0">
                <a:solidFill>
                  <a:schemeClr val="bg1"/>
                </a:solidFill>
              </a:rPr>
              <a:t>Control</a:t>
            </a:r>
            <a:endParaRPr lang="en-US" dirty="0"/>
          </a:p>
        </p:txBody>
      </p:sp>
      <p:pic>
        <p:nvPicPr>
          <p:cNvPr id="37" name="Content Placeholder 26">
            <a:extLst>
              <a:ext uri="{FF2B5EF4-FFF2-40B4-BE49-F238E27FC236}">
                <a16:creationId xmlns:a16="http://schemas.microsoft.com/office/drawing/2014/main" id="{6D4A8D04-2014-8C4D-B15B-A867084B68EA}"/>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2667" y="2215618"/>
            <a:ext cx="2292590" cy="1669149"/>
          </a:xfrm>
          <a:prstGeom prst="rect">
            <a:avLst/>
          </a:prstGeom>
        </p:spPr>
      </p:pic>
      <p:sp>
        <p:nvSpPr>
          <p:cNvPr id="38" name="TextBox 37">
            <a:extLst>
              <a:ext uri="{FF2B5EF4-FFF2-40B4-BE49-F238E27FC236}">
                <a16:creationId xmlns:a16="http://schemas.microsoft.com/office/drawing/2014/main" id="{430AA5EA-5CCD-6A45-A10A-DAB0CE2FD89F}"/>
              </a:ext>
            </a:extLst>
          </p:cNvPr>
          <p:cNvSpPr txBox="1"/>
          <p:nvPr/>
        </p:nvSpPr>
        <p:spPr>
          <a:xfrm>
            <a:off x="116111" y="2124647"/>
            <a:ext cx="1049133" cy="485598"/>
          </a:xfrm>
          <a:prstGeom prst="rect">
            <a:avLst/>
          </a:prstGeom>
          <a:noFill/>
        </p:spPr>
        <p:txBody>
          <a:bodyPr wrap="none" rtlCol="0">
            <a:spAutoFit/>
          </a:bodyPr>
          <a:lstStyle/>
          <a:p>
            <a:r>
              <a:rPr lang="en-US" dirty="0" err="1">
                <a:solidFill>
                  <a:schemeClr val="bg1"/>
                </a:solidFill>
              </a:rPr>
              <a:t>Haycamp</a:t>
            </a:r>
            <a:endParaRPr lang="en-US" dirty="0">
              <a:solidFill>
                <a:schemeClr val="bg1"/>
              </a:solidFill>
            </a:endParaRPr>
          </a:p>
          <a:p>
            <a:r>
              <a:rPr lang="en-US" dirty="0">
                <a:solidFill>
                  <a:schemeClr val="bg1"/>
                </a:solidFill>
              </a:rPr>
              <a:t>- PPP</a:t>
            </a:r>
            <a:endParaRPr lang="en-US" dirty="0"/>
          </a:p>
        </p:txBody>
      </p:sp>
      <p:pic>
        <p:nvPicPr>
          <p:cNvPr id="43" name="Content Placeholder 26">
            <a:extLst>
              <a:ext uri="{FF2B5EF4-FFF2-40B4-BE49-F238E27FC236}">
                <a16:creationId xmlns:a16="http://schemas.microsoft.com/office/drawing/2014/main" id="{80E38794-67ED-864E-B3F9-BC844193686D}"/>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2218816" y="2178088"/>
            <a:ext cx="2329951" cy="1696351"/>
          </a:xfrm>
          <a:prstGeom prst="rect">
            <a:avLst/>
          </a:prstGeom>
        </p:spPr>
      </p:pic>
      <p:sp>
        <p:nvSpPr>
          <p:cNvPr id="44" name="TextBox 43">
            <a:extLst>
              <a:ext uri="{FF2B5EF4-FFF2-40B4-BE49-F238E27FC236}">
                <a16:creationId xmlns:a16="http://schemas.microsoft.com/office/drawing/2014/main" id="{6DB3DF9E-F4E3-9143-A3E9-843D0909D724}"/>
              </a:ext>
            </a:extLst>
          </p:cNvPr>
          <p:cNvSpPr txBox="1"/>
          <p:nvPr/>
        </p:nvSpPr>
        <p:spPr>
          <a:xfrm>
            <a:off x="2397940" y="2144036"/>
            <a:ext cx="2110962" cy="305233"/>
          </a:xfrm>
          <a:prstGeom prst="rect">
            <a:avLst/>
          </a:prstGeom>
          <a:noFill/>
        </p:spPr>
        <p:txBody>
          <a:bodyPr wrap="none" rtlCol="0">
            <a:spAutoFit/>
          </a:bodyPr>
          <a:lstStyle/>
          <a:p>
            <a:r>
              <a:rPr lang="en-US" dirty="0">
                <a:solidFill>
                  <a:schemeClr val="bg1"/>
                </a:solidFill>
              </a:rPr>
              <a:t>Lake Canyon Salvage</a:t>
            </a:r>
            <a:endParaRPr lang="en-US" dirty="0"/>
          </a:p>
        </p:txBody>
      </p:sp>
      <p:pic>
        <p:nvPicPr>
          <p:cNvPr id="45" name="Content Placeholder 26">
            <a:extLst>
              <a:ext uri="{FF2B5EF4-FFF2-40B4-BE49-F238E27FC236}">
                <a16:creationId xmlns:a16="http://schemas.microsoft.com/office/drawing/2014/main" id="{FA53BA9B-56FE-0C44-A6FA-3DC881C7E78D}"/>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4551213" y="2128699"/>
            <a:ext cx="2395432" cy="1744024"/>
          </a:xfrm>
          <a:prstGeom prst="rect">
            <a:avLst/>
          </a:prstGeom>
        </p:spPr>
      </p:pic>
      <p:sp>
        <p:nvSpPr>
          <p:cNvPr id="46" name="TextBox 45">
            <a:extLst>
              <a:ext uri="{FF2B5EF4-FFF2-40B4-BE49-F238E27FC236}">
                <a16:creationId xmlns:a16="http://schemas.microsoft.com/office/drawing/2014/main" id="{2F52D46B-1AFC-B146-9A69-D63270E5493F}"/>
              </a:ext>
            </a:extLst>
          </p:cNvPr>
          <p:cNvSpPr txBox="1"/>
          <p:nvPr/>
        </p:nvSpPr>
        <p:spPr>
          <a:xfrm>
            <a:off x="4541756" y="2162621"/>
            <a:ext cx="1407758" cy="646331"/>
          </a:xfrm>
          <a:prstGeom prst="rect">
            <a:avLst/>
          </a:prstGeom>
          <a:noFill/>
        </p:spPr>
        <p:txBody>
          <a:bodyPr wrap="none" rtlCol="0">
            <a:spAutoFit/>
          </a:bodyPr>
          <a:lstStyle/>
          <a:p>
            <a:r>
              <a:rPr lang="en-US" dirty="0">
                <a:solidFill>
                  <a:schemeClr val="bg1"/>
                </a:solidFill>
              </a:rPr>
              <a:t>Lake Canyon </a:t>
            </a:r>
          </a:p>
          <a:p>
            <a:r>
              <a:rPr lang="en-US" dirty="0">
                <a:solidFill>
                  <a:schemeClr val="bg1"/>
                </a:solidFill>
              </a:rPr>
              <a:t>5 Pines</a:t>
            </a:r>
            <a:endParaRPr lang="en-US" dirty="0"/>
          </a:p>
        </p:txBody>
      </p:sp>
      <p:pic>
        <p:nvPicPr>
          <p:cNvPr id="47" name="Content Placeholder 26">
            <a:extLst>
              <a:ext uri="{FF2B5EF4-FFF2-40B4-BE49-F238E27FC236}">
                <a16:creationId xmlns:a16="http://schemas.microsoft.com/office/drawing/2014/main" id="{688A1E48-1E34-D440-B198-6B33660B4FA0}"/>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6924517" y="2190850"/>
            <a:ext cx="2411075" cy="1755413"/>
          </a:xfrm>
          <a:prstGeom prst="rect">
            <a:avLst/>
          </a:prstGeom>
        </p:spPr>
      </p:pic>
      <p:sp>
        <p:nvSpPr>
          <p:cNvPr id="48" name="TextBox 47">
            <a:extLst>
              <a:ext uri="{FF2B5EF4-FFF2-40B4-BE49-F238E27FC236}">
                <a16:creationId xmlns:a16="http://schemas.microsoft.com/office/drawing/2014/main" id="{6D82E839-843A-7045-928F-F70451B245D1}"/>
              </a:ext>
            </a:extLst>
          </p:cNvPr>
          <p:cNvSpPr txBox="1"/>
          <p:nvPr/>
        </p:nvSpPr>
        <p:spPr>
          <a:xfrm>
            <a:off x="7523708" y="2136025"/>
            <a:ext cx="1498359" cy="305233"/>
          </a:xfrm>
          <a:prstGeom prst="rect">
            <a:avLst/>
          </a:prstGeom>
          <a:noFill/>
        </p:spPr>
        <p:txBody>
          <a:bodyPr wrap="none" rtlCol="0">
            <a:spAutoFit/>
          </a:bodyPr>
          <a:lstStyle/>
          <a:p>
            <a:r>
              <a:rPr lang="en-US" dirty="0">
                <a:solidFill>
                  <a:schemeClr val="bg1"/>
                </a:solidFill>
              </a:rPr>
              <a:t>Snaggle Tooth</a:t>
            </a:r>
            <a:endParaRPr lang="en-US" dirty="0"/>
          </a:p>
        </p:txBody>
      </p:sp>
      <p:pic>
        <p:nvPicPr>
          <p:cNvPr id="51" name="Content Placeholder 26">
            <a:extLst>
              <a:ext uri="{FF2B5EF4-FFF2-40B4-BE49-F238E27FC236}">
                <a16:creationId xmlns:a16="http://schemas.microsoft.com/office/drawing/2014/main" id="{8A1CD304-4EDF-CC4D-B699-944072B6F1F0}"/>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2541" y="3863880"/>
            <a:ext cx="2395432" cy="1744024"/>
          </a:xfrm>
          <a:prstGeom prst="rect">
            <a:avLst/>
          </a:prstGeom>
        </p:spPr>
      </p:pic>
      <p:sp>
        <p:nvSpPr>
          <p:cNvPr id="52" name="TextBox 51">
            <a:extLst>
              <a:ext uri="{FF2B5EF4-FFF2-40B4-BE49-F238E27FC236}">
                <a16:creationId xmlns:a16="http://schemas.microsoft.com/office/drawing/2014/main" id="{62D0A550-79BF-1E4D-84FB-2010380D6363}"/>
              </a:ext>
            </a:extLst>
          </p:cNvPr>
          <p:cNvSpPr txBox="1"/>
          <p:nvPr/>
        </p:nvSpPr>
        <p:spPr>
          <a:xfrm>
            <a:off x="836017" y="3797667"/>
            <a:ext cx="1475147" cy="646331"/>
          </a:xfrm>
          <a:prstGeom prst="rect">
            <a:avLst/>
          </a:prstGeom>
          <a:noFill/>
        </p:spPr>
        <p:txBody>
          <a:bodyPr wrap="none" rtlCol="0">
            <a:spAutoFit/>
          </a:bodyPr>
          <a:lstStyle/>
          <a:p>
            <a:r>
              <a:rPr lang="en-US" dirty="0" err="1">
                <a:solidFill>
                  <a:schemeClr val="bg1"/>
                </a:solidFill>
              </a:rPr>
              <a:t>Narraguinnep</a:t>
            </a:r>
            <a:endParaRPr lang="en-US" dirty="0">
              <a:solidFill>
                <a:schemeClr val="bg1"/>
              </a:solidFill>
            </a:endParaRPr>
          </a:p>
          <a:p>
            <a:r>
              <a:rPr lang="en-US" dirty="0">
                <a:solidFill>
                  <a:schemeClr val="bg1"/>
                </a:solidFill>
              </a:rPr>
              <a:t>Plantation</a:t>
            </a:r>
            <a:endParaRPr lang="en-US" dirty="0"/>
          </a:p>
        </p:txBody>
      </p:sp>
      <p:pic>
        <p:nvPicPr>
          <p:cNvPr id="53" name="Content Placeholder 26">
            <a:extLst>
              <a:ext uri="{FF2B5EF4-FFF2-40B4-BE49-F238E27FC236}">
                <a16:creationId xmlns:a16="http://schemas.microsoft.com/office/drawing/2014/main" id="{793FF4E5-3DFD-F048-BF9B-43339EDBC617}"/>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2354569" y="3871006"/>
            <a:ext cx="2395431" cy="1744024"/>
          </a:xfrm>
          <a:prstGeom prst="rect">
            <a:avLst/>
          </a:prstGeom>
        </p:spPr>
      </p:pic>
      <p:sp>
        <p:nvSpPr>
          <p:cNvPr id="54" name="TextBox 53">
            <a:extLst>
              <a:ext uri="{FF2B5EF4-FFF2-40B4-BE49-F238E27FC236}">
                <a16:creationId xmlns:a16="http://schemas.microsoft.com/office/drawing/2014/main" id="{8969CA3F-7F06-E545-A310-CE3F5EFFF202}"/>
              </a:ext>
            </a:extLst>
          </p:cNvPr>
          <p:cNvSpPr txBox="1"/>
          <p:nvPr/>
        </p:nvSpPr>
        <p:spPr>
          <a:xfrm>
            <a:off x="2435202" y="3830065"/>
            <a:ext cx="1141466" cy="369332"/>
          </a:xfrm>
          <a:prstGeom prst="rect">
            <a:avLst/>
          </a:prstGeom>
          <a:noFill/>
        </p:spPr>
        <p:txBody>
          <a:bodyPr wrap="none" rtlCol="0">
            <a:spAutoFit/>
          </a:bodyPr>
          <a:lstStyle/>
          <a:p>
            <a:r>
              <a:rPr lang="en-US" dirty="0">
                <a:solidFill>
                  <a:schemeClr val="bg1"/>
                </a:solidFill>
              </a:rPr>
              <a:t>Ferris East</a:t>
            </a:r>
            <a:endParaRPr lang="en-US" dirty="0"/>
          </a:p>
        </p:txBody>
      </p:sp>
      <p:pic>
        <p:nvPicPr>
          <p:cNvPr id="55" name="Content Placeholder 26">
            <a:extLst>
              <a:ext uri="{FF2B5EF4-FFF2-40B4-BE49-F238E27FC236}">
                <a16:creationId xmlns:a16="http://schemas.microsoft.com/office/drawing/2014/main" id="{538D2B91-204D-0D44-980A-4930DB770095}"/>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4746758" y="3863880"/>
            <a:ext cx="2395432" cy="1744024"/>
          </a:xfrm>
          <a:prstGeom prst="rect">
            <a:avLst/>
          </a:prstGeom>
        </p:spPr>
      </p:pic>
      <p:sp>
        <p:nvSpPr>
          <p:cNvPr id="56" name="TextBox 55">
            <a:extLst>
              <a:ext uri="{FF2B5EF4-FFF2-40B4-BE49-F238E27FC236}">
                <a16:creationId xmlns:a16="http://schemas.microsoft.com/office/drawing/2014/main" id="{77A65A2B-8862-224E-B1A7-398C2F1F4439}"/>
              </a:ext>
            </a:extLst>
          </p:cNvPr>
          <p:cNvSpPr txBox="1"/>
          <p:nvPr/>
        </p:nvSpPr>
        <p:spPr>
          <a:xfrm>
            <a:off x="5902320" y="3823567"/>
            <a:ext cx="1142620" cy="646331"/>
          </a:xfrm>
          <a:prstGeom prst="rect">
            <a:avLst/>
          </a:prstGeom>
          <a:noFill/>
        </p:spPr>
        <p:txBody>
          <a:bodyPr wrap="none" rtlCol="0">
            <a:spAutoFit/>
          </a:bodyPr>
          <a:lstStyle/>
          <a:p>
            <a:r>
              <a:rPr lang="en-US" dirty="0">
                <a:solidFill>
                  <a:schemeClr val="bg1"/>
                </a:solidFill>
              </a:rPr>
              <a:t>Wolf Den</a:t>
            </a:r>
          </a:p>
          <a:p>
            <a:r>
              <a:rPr lang="en-US" dirty="0">
                <a:solidFill>
                  <a:schemeClr val="bg1"/>
                </a:solidFill>
              </a:rPr>
              <a:t>Plantation</a:t>
            </a:r>
            <a:endParaRPr lang="en-US" dirty="0"/>
          </a:p>
        </p:txBody>
      </p:sp>
      <p:sp>
        <p:nvSpPr>
          <p:cNvPr id="59" name="TextBox 58">
            <a:extLst>
              <a:ext uri="{FF2B5EF4-FFF2-40B4-BE49-F238E27FC236}">
                <a16:creationId xmlns:a16="http://schemas.microsoft.com/office/drawing/2014/main" id="{DBF6F8EA-1B16-0E4D-8E83-02B05420B481}"/>
              </a:ext>
            </a:extLst>
          </p:cNvPr>
          <p:cNvSpPr txBox="1"/>
          <p:nvPr/>
        </p:nvSpPr>
        <p:spPr>
          <a:xfrm>
            <a:off x="337610" y="6043922"/>
            <a:ext cx="10961580" cy="646331"/>
          </a:xfrm>
          <a:prstGeom prst="rect">
            <a:avLst/>
          </a:prstGeom>
          <a:noFill/>
        </p:spPr>
        <p:txBody>
          <a:bodyPr wrap="square" rtlCol="0">
            <a:spAutoFit/>
          </a:bodyPr>
          <a:lstStyle/>
          <a:p>
            <a:r>
              <a:rPr lang="en-US" dirty="0"/>
              <a:t>These monitoring units are highly variable. We could walk trough each of them individually, but that would be a lot of graphs with a lot of unique narratives – I guess I could present on Lone Pine for the next several months.  </a:t>
            </a:r>
          </a:p>
        </p:txBody>
      </p:sp>
    </p:spTree>
    <p:extLst>
      <p:ext uri="{BB962C8B-B14F-4D97-AF65-F5344CB8AC3E}">
        <p14:creationId xmlns:p14="http://schemas.microsoft.com/office/powerpoint/2010/main" val="41772411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11817-A8B8-F94E-B14B-9345C50C500F}"/>
              </a:ext>
            </a:extLst>
          </p:cNvPr>
          <p:cNvSpPr>
            <a:spLocks noGrp="1"/>
          </p:cNvSpPr>
          <p:nvPr>
            <p:ph type="title"/>
          </p:nvPr>
        </p:nvSpPr>
        <p:spPr/>
        <p:txBody>
          <a:bodyPr/>
          <a:lstStyle/>
          <a:p>
            <a:r>
              <a:rPr lang="en-US" dirty="0"/>
              <a:t>Why are you cramming so many graphs on a page, Dr. Remke?</a:t>
            </a:r>
          </a:p>
        </p:txBody>
      </p:sp>
      <p:sp>
        <p:nvSpPr>
          <p:cNvPr id="3" name="Content Placeholder 2">
            <a:extLst>
              <a:ext uri="{FF2B5EF4-FFF2-40B4-BE49-F238E27FC236}">
                <a16:creationId xmlns:a16="http://schemas.microsoft.com/office/drawing/2014/main" id="{FFBD11C2-7F18-7A4F-9FE7-E2F4215478C3}"/>
              </a:ext>
            </a:extLst>
          </p:cNvPr>
          <p:cNvSpPr>
            <a:spLocks noGrp="1"/>
          </p:cNvSpPr>
          <p:nvPr>
            <p:ph idx="1"/>
          </p:nvPr>
        </p:nvSpPr>
        <p:spPr>
          <a:xfrm>
            <a:off x="838201" y="1825625"/>
            <a:ext cx="5257800" cy="4351338"/>
          </a:xfrm>
        </p:spPr>
        <p:txBody>
          <a:bodyPr>
            <a:normAutofit lnSpcReduction="10000"/>
          </a:bodyPr>
          <a:lstStyle/>
          <a:p>
            <a:r>
              <a:rPr lang="en-US" dirty="0"/>
              <a:t>Each monitoring unit is pretty distant from another </a:t>
            </a:r>
          </a:p>
          <a:p>
            <a:endParaRPr lang="en-US" dirty="0"/>
          </a:p>
          <a:p>
            <a:r>
              <a:rPr lang="en-US" dirty="0"/>
              <a:t>Forest data is often auto-correlated – everything is related to everything else</a:t>
            </a:r>
          </a:p>
          <a:p>
            <a:pPr lvl="1"/>
            <a:r>
              <a:rPr lang="en-US" dirty="0"/>
              <a:t>Near things are more related than distant things</a:t>
            </a:r>
          </a:p>
          <a:p>
            <a:pPr lvl="1"/>
            <a:endParaRPr lang="en-US" dirty="0"/>
          </a:p>
          <a:p>
            <a:pPr lvl="1"/>
            <a:r>
              <a:rPr lang="en-US" dirty="0"/>
              <a:t>Which means in variable landscapes relating distant units to each other is limited to impossible</a:t>
            </a:r>
          </a:p>
          <a:p>
            <a:endParaRPr lang="en-US" dirty="0"/>
          </a:p>
          <a:p>
            <a:endParaRPr lang="en-US" dirty="0"/>
          </a:p>
        </p:txBody>
      </p:sp>
      <p:pic>
        <p:nvPicPr>
          <p:cNvPr id="5" name="Picture 4" descr="Map&#10;&#10;Description automatically generated">
            <a:extLst>
              <a:ext uri="{FF2B5EF4-FFF2-40B4-BE49-F238E27FC236}">
                <a16:creationId xmlns:a16="http://schemas.microsoft.com/office/drawing/2014/main" id="{8E0148E1-9B59-3846-9216-5FB3DBC6B2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22739" y="1725719"/>
            <a:ext cx="6169261" cy="4767156"/>
          </a:xfrm>
          <a:prstGeom prst="rect">
            <a:avLst/>
          </a:prstGeom>
        </p:spPr>
      </p:pic>
    </p:spTree>
    <p:extLst>
      <p:ext uri="{BB962C8B-B14F-4D97-AF65-F5344CB8AC3E}">
        <p14:creationId xmlns:p14="http://schemas.microsoft.com/office/powerpoint/2010/main" val="25991419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11817-A8B8-F94E-B14B-9345C50C500F}"/>
              </a:ext>
            </a:extLst>
          </p:cNvPr>
          <p:cNvSpPr>
            <a:spLocks noGrp="1"/>
          </p:cNvSpPr>
          <p:nvPr>
            <p:ph type="title"/>
          </p:nvPr>
        </p:nvSpPr>
        <p:spPr/>
        <p:txBody>
          <a:bodyPr/>
          <a:lstStyle/>
          <a:p>
            <a:r>
              <a:rPr lang="en-US" dirty="0"/>
              <a:t>Why are you cramming so many graphs on a page, Dr. Remke?</a:t>
            </a:r>
          </a:p>
        </p:txBody>
      </p:sp>
      <p:sp>
        <p:nvSpPr>
          <p:cNvPr id="3" name="Content Placeholder 2">
            <a:extLst>
              <a:ext uri="{FF2B5EF4-FFF2-40B4-BE49-F238E27FC236}">
                <a16:creationId xmlns:a16="http://schemas.microsoft.com/office/drawing/2014/main" id="{FFBD11C2-7F18-7A4F-9FE7-E2F4215478C3}"/>
              </a:ext>
            </a:extLst>
          </p:cNvPr>
          <p:cNvSpPr>
            <a:spLocks noGrp="1"/>
          </p:cNvSpPr>
          <p:nvPr>
            <p:ph idx="1"/>
          </p:nvPr>
        </p:nvSpPr>
        <p:spPr>
          <a:xfrm>
            <a:off x="838201" y="1825625"/>
            <a:ext cx="5257800" cy="4351338"/>
          </a:xfrm>
        </p:spPr>
        <p:txBody>
          <a:bodyPr>
            <a:normAutofit lnSpcReduction="10000"/>
          </a:bodyPr>
          <a:lstStyle/>
          <a:p>
            <a:r>
              <a:rPr lang="en-US" dirty="0"/>
              <a:t>Each monitoring unit is pretty distant from another </a:t>
            </a:r>
          </a:p>
          <a:p>
            <a:endParaRPr lang="en-US" dirty="0"/>
          </a:p>
          <a:p>
            <a:r>
              <a:rPr lang="en-US" dirty="0"/>
              <a:t>Forest data is often auto-correlated – everything is related to everything else</a:t>
            </a:r>
          </a:p>
          <a:p>
            <a:pPr lvl="1"/>
            <a:r>
              <a:rPr lang="en-US" dirty="0"/>
              <a:t>Near things are more related than distant things</a:t>
            </a:r>
          </a:p>
          <a:p>
            <a:pPr lvl="1"/>
            <a:endParaRPr lang="en-US" dirty="0"/>
          </a:p>
          <a:p>
            <a:pPr lvl="1"/>
            <a:r>
              <a:rPr lang="en-US" dirty="0"/>
              <a:t>Which means in variable landscapes relating distant units to each other is limited to impossible</a:t>
            </a:r>
          </a:p>
          <a:p>
            <a:endParaRPr lang="en-US" dirty="0"/>
          </a:p>
          <a:p>
            <a:endParaRPr lang="en-US" dirty="0"/>
          </a:p>
        </p:txBody>
      </p:sp>
      <p:pic>
        <p:nvPicPr>
          <p:cNvPr id="5" name="Picture 4" descr="Map&#10;&#10;Description automatically generated">
            <a:extLst>
              <a:ext uri="{FF2B5EF4-FFF2-40B4-BE49-F238E27FC236}">
                <a16:creationId xmlns:a16="http://schemas.microsoft.com/office/drawing/2014/main" id="{8E0148E1-9B59-3846-9216-5FB3DBC6B2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22739" y="1725719"/>
            <a:ext cx="6169261" cy="4767156"/>
          </a:xfrm>
          <a:prstGeom prst="rect">
            <a:avLst/>
          </a:prstGeom>
        </p:spPr>
      </p:pic>
      <p:sp>
        <p:nvSpPr>
          <p:cNvPr id="4" name="Rectangle 3">
            <a:extLst>
              <a:ext uri="{FF2B5EF4-FFF2-40B4-BE49-F238E27FC236}">
                <a16:creationId xmlns:a16="http://schemas.microsoft.com/office/drawing/2014/main" id="{F2D3444E-03C2-D743-A214-8177D20C7F7B}"/>
              </a:ext>
            </a:extLst>
          </p:cNvPr>
          <p:cNvSpPr/>
          <p:nvPr/>
        </p:nvSpPr>
        <p:spPr>
          <a:xfrm>
            <a:off x="9609615" y="1825625"/>
            <a:ext cx="1963435" cy="3298466"/>
          </a:xfrm>
          <a:prstGeom prst="rect">
            <a:avLst/>
          </a:prstGeom>
          <a:solidFill>
            <a:schemeClr val="bg1"/>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4">
                    <a:lumMod val="40000"/>
                    <a:lumOff val="60000"/>
                  </a:schemeClr>
                </a:solidFill>
              </a:rPr>
              <a:t>High Mortality Control</a:t>
            </a:r>
          </a:p>
          <a:p>
            <a:pPr algn="ctr"/>
            <a:endParaRPr lang="en-US" sz="1600" dirty="0">
              <a:solidFill>
                <a:schemeClr val="accent4">
                  <a:lumMod val="40000"/>
                  <a:lumOff val="60000"/>
                </a:schemeClr>
              </a:solidFill>
            </a:endParaRPr>
          </a:p>
          <a:p>
            <a:pPr algn="ctr"/>
            <a:r>
              <a:rPr lang="en-US" sz="1600" dirty="0">
                <a:solidFill>
                  <a:srgbClr val="92D050"/>
                </a:solidFill>
              </a:rPr>
              <a:t>Control With BEST</a:t>
            </a:r>
          </a:p>
          <a:p>
            <a:pPr algn="ctr"/>
            <a:endParaRPr lang="en-US" sz="1600" dirty="0">
              <a:ln>
                <a:solidFill>
                  <a:schemeClr val="bg1"/>
                </a:solidFill>
              </a:ln>
              <a:solidFill>
                <a:srgbClr val="92D050"/>
              </a:solidFill>
            </a:endParaRPr>
          </a:p>
          <a:p>
            <a:pPr algn="ctr"/>
            <a:r>
              <a:rPr lang="en-US" sz="1600" dirty="0">
                <a:solidFill>
                  <a:schemeClr val="bg2">
                    <a:lumMod val="40000"/>
                    <a:lumOff val="60000"/>
                  </a:schemeClr>
                </a:solidFill>
              </a:rPr>
              <a:t>Ferris- No treatment but treated 22 yeas ago</a:t>
            </a:r>
          </a:p>
          <a:p>
            <a:pPr algn="ctr"/>
            <a:endParaRPr lang="en-US" sz="1600" dirty="0">
              <a:solidFill>
                <a:schemeClr val="bg2">
                  <a:lumMod val="40000"/>
                  <a:lumOff val="60000"/>
                </a:schemeClr>
              </a:solidFill>
            </a:endParaRPr>
          </a:p>
          <a:p>
            <a:pPr algn="ctr"/>
            <a:r>
              <a:rPr lang="en-US" sz="1600" dirty="0" err="1">
                <a:solidFill>
                  <a:schemeClr val="tx1"/>
                </a:solidFill>
              </a:rPr>
              <a:t>Haycamp</a:t>
            </a:r>
            <a:r>
              <a:rPr lang="en-US" sz="1600" dirty="0">
                <a:solidFill>
                  <a:schemeClr val="tx1"/>
                </a:solidFill>
              </a:rPr>
              <a:t>… less beetle</a:t>
            </a:r>
          </a:p>
        </p:txBody>
      </p:sp>
      <p:cxnSp>
        <p:nvCxnSpPr>
          <p:cNvPr id="7" name="Straight Arrow Connector 6">
            <a:extLst>
              <a:ext uri="{FF2B5EF4-FFF2-40B4-BE49-F238E27FC236}">
                <a16:creationId xmlns:a16="http://schemas.microsoft.com/office/drawing/2014/main" id="{07C95CB0-5B5F-824F-9581-61CD3620EFA4}"/>
              </a:ext>
            </a:extLst>
          </p:cNvPr>
          <p:cNvCxnSpPr>
            <a:cxnSpLocks/>
          </p:cNvCxnSpPr>
          <p:nvPr/>
        </p:nvCxnSpPr>
        <p:spPr>
          <a:xfrm flipH="1">
            <a:off x="8462460" y="3024996"/>
            <a:ext cx="1302642" cy="712528"/>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416C81C-C282-3B43-8D60-14B18BE93D7D}"/>
              </a:ext>
            </a:extLst>
          </p:cNvPr>
          <p:cNvCxnSpPr>
            <a:cxnSpLocks/>
          </p:cNvCxnSpPr>
          <p:nvPr/>
        </p:nvCxnSpPr>
        <p:spPr>
          <a:xfrm flipH="1">
            <a:off x="8319359" y="2403894"/>
            <a:ext cx="1664279" cy="716583"/>
          </a:xfrm>
          <a:prstGeom prst="straightConnector1">
            <a:avLst/>
          </a:prstGeom>
          <a:ln w="38100">
            <a:solidFill>
              <a:schemeClr val="accent4">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ECE85E0-24B7-AF48-BC47-46BF424ECF3D}"/>
              </a:ext>
            </a:extLst>
          </p:cNvPr>
          <p:cNvCxnSpPr>
            <a:cxnSpLocks/>
          </p:cNvCxnSpPr>
          <p:nvPr/>
        </p:nvCxnSpPr>
        <p:spPr>
          <a:xfrm flipH="1">
            <a:off x="8577410" y="3698746"/>
            <a:ext cx="1141684" cy="626422"/>
          </a:xfrm>
          <a:prstGeom prst="straightConnector1">
            <a:avLst/>
          </a:prstGeom>
          <a:ln w="38100">
            <a:solidFill>
              <a:schemeClr val="bg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DEF4DBB-2C6B-5644-85E1-EBDC9E052484}"/>
              </a:ext>
            </a:extLst>
          </p:cNvPr>
          <p:cNvCxnSpPr>
            <a:cxnSpLocks/>
          </p:cNvCxnSpPr>
          <p:nvPr/>
        </p:nvCxnSpPr>
        <p:spPr>
          <a:xfrm>
            <a:off x="10591332" y="4853796"/>
            <a:ext cx="0" cy="64964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6C065DEC-5B78-0547-BBD9-4E727F51CB6C}"/>
              </a:ext>
            </a:extLst>
          </p:cNvPr>
          <p:cNvSpPr/>
          <p:nvPr/>
        </p:nvSpPr>
        <p:spPr>
          <a:xfrm>
            <a:off x="6035628" y="4032447"/>
            <a:ext cx="1963435" cy="726977"/>
          </a:xfrm>
          <a:prstGeom prst="rect">
            <a:avLst/>
          </a:prstGeom>
          <a:solidFill>
            <a:schemeClr val="bg1"/>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2">
                    <a:lumMod val="60000"/>
                    <a:lumOff val="40000"/>
                  </a:schemeClr>
                </a:solidFill>
              </a:rPr>
              <a:t>Lake Canyon Salvage Control</a:t>
            </a:r>
          </a:p>
        </p:txBody>
      </p:sp>
      <p:cxnSp>
        <p:nvCxnSpPr>
          <p:cNvPr id="27" name="Straight Arrow Connector 26">
            <a:extLst>
              <a:ext uri="{FF2B5EF4-FFF2-40B4-BE49-F238E27FC236}">
                <a16:creationId xmlns:a16="http://schemas.microsoft.com/office/drawing/2014/main" id="{26BA3883-9D81-E64B-A79B-F1E7F3C9D96B}"/>
              </a:ext>
            </a:extLst>
          </p:cNvPr>
          <p:cNvCxnSpPr>
            <a:cxnSpLocks/>
          </p:cNvCxnSpPr>
          <p:nvPr/>
        </p:nvCxnSpPr>
        <p:spPr>
          <a:xfrm flipV="1">
            <a:off x="7016403" y="3373625"/>
            <a:ext cx="864448" cy="72710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6748408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11817-A8B8-F94E-B14B-9345C50C500F}"/>
              </a:ext>
            </a:extLst>
          </p:cNvPr>
          <p:cNvSpPr>
            <a:spLocks noGrp="1"/>
          </p:cNvSpPr>
          <p:nvPr>
            <p:ph type="title"/>
          </p:nvPr>
        </p:nvSpPr>
        <p:spPr/>
        <p:txBody>
          <a:bodyPr/>
          <a:lstStyle/>
          <a:p>
            <a:r>
              <a:rPr lang="en-US" dirty="0"/>
              <a:t>Why are you cramming so many graphs on a page, Dr. Remke?</a:t>
            </a:r>
          </a:p>
        </p:txBody>
      </p:sp>
      <p:sp>
        <p:nvSpPr>
          <p:cNvPr id="3" name="Content Placeholder 2">
            <a:extLst>
              <a:ext uri="{FF2B5EF4-FFF2-40B4-BE49-F238E27FC236}">
                <a16:creationId xmlns:a16="http://schemas.microsoft.com/office/drawing/2014/main" id="{FFBD11C2-7F18-7A4F-9FE7-E2F4215478C3}"/>
              </a:ext>
            </a:extLst>
          </p:cNvPr>
          <p:cNvSpPr>
            <a:spLocks noGrp="1"/>
          </p:cNvSpPr>
          <p:nvPr>
            <p:ph idx="1"/>
          </p:nvPr>
        </p:nvSpPr>
        <p:spPr>
          <a:xfrm>
            <a:off x="838201" y="1825625"/>
            <a:ext cx="5257800" cy="4351338"/>
          </a:xfrm>
        </p:spPr>
        <p:txBody>
          <a:bodyPr>
            <a:normAutofit lnSpcReduction="10000"/>
          </a:bodyPr>
          <a:lstStyle/>
          <a:p>
            <a:r>
              <a:rPr lang="en-US" dirty="0"/>
              <a:t>Each monitoring unit is pretty distant from another </a:t>
            </a:r>
          </a:p>
          <a:p>
            <a:endParaRPr lang="en-US" dirty="0"/>
          </a:p>
          <a:p>
            <a:r>
              <a:rPr lang="en-US" dirty="0"/>
              <a:t>Forest data is often auto-correlated – everything is related to everything else</a:t>
            </a:r>
          </a:p>
          <a:p>
            <a:pPr lvl="1"/>
            <a:r>
              <a:rPr lang="en-US" dirty="0"/>
              <a:t>Near things are more related to distant things</a:t>
            </a:r>
          </a:p>
          <a:p>
            <a:pPr lvl="1"/>
            <a:endParaRPr lang="en-US" dirty="0"/>
          </a:p>
          <a:p>
            <a:pPr lvl="1"/>
            <a:r>
              <a:rPr lang="en-US" dirty="0"/>
              <a:t>Which means in variable landscapes relating distant units to each other is limited to impossible</a:t>
            </a:r>
          </a:p>
          <a:p>
            <a:endParaRPr lang="en-US" dirty="0"/>
          </a:p>
          <a:p>
            <a:endParaRPr lang="en-US" dirty="0"/>
          </a:p>
        </p:txBody>
      </p:sp>
      <p:pic>
        <p:nvPicPr>
          <p:cNvPr id="5" name="Picture 4" descr="Map&#10;&#10;Description automatically generated">
            <a:extLst>
              <a:ext uri="{FF2B5EF4-FFF2-40B4-BE49-F238E27FC236}">
                <a16:creationId xmlns:a16="http://schemas.microsoft.com/office/drawing/2014/main" id="{8E0148E1-9B59-3846-9216-5FB3DBC6B2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22739" y="1725719"/>
            <a:ext cx="6169261" cy="4767156"/>
          </a:xfrm>
          <a:prstGeom prst="rect">
            <a:avLst/>
          </a:prstGeom>
        </p:spPr>
      </p:pic>
      <p:sp>
        <p:nvSpPr>
          <p:cNvPr id="4" name="Rectangle 3">
            <a:extLst>
              <a:ext uri="{FF2B5EF4-FFF2-40B4-BE49-F238E27FC236}">
                <a16:creationId xmlns:a16="http://schemas.microsoft.com/office/drawing/2014/main" id="{F2D3444E-03C2-D743-A214-8177D20C7F7B}"/>
              </a:ext>
            </a:extLst>
          </p:cNvPr>
          <p:cNvSpPr/>
          <p:nvPr/>
        </p:nvSpPr>
        <p:spPr>
          <a:xfrm>
            <a:off x="9609615" y="1825625"/>
            <a:ext cx="1963435" cy="3298466"/>
          </a:xfrm>
          <a:prstGeom prst="rect">
            <a:avLst/>
          </a:prstGeom>
          <a:solidFill>
            <a:schemeClr val="bg1"/>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4">
                    <a:lumMod val="40000"/>
                    <a:lumOff val="60000"/>
                  </a:schemeClr>
                </a:solidFill>
              </a:rPr>
              <a:t>High Mortality Control</a:t>
            </a:r>
          </a:p>
          <a:p>
            <a:pPr algn="ctr"/>
            <a:endParaRPr lang="en-US" sz="1600" dirty="0">
              <a:solidFill>
                <a:schemeClr val="accent4">
                  <a:lumMod val="40000"/>
                  <a:lumOff val="60000"/>
                </a:schemeClr>
              </a:solidFill>
            </a:endParaRPr>
          </a:p>
          <a:p>
            <a:pPr algn="ctr"/>
            <a:r>
              <a:rPr lang="en-US" sz="1600" dirty="0">
                <a:solidFill>
                  <a:srgbClr val="92D050"/>
                </a:solidFill>
              </a:rPr>
              <a:t>Control With BEST</a:t>
            </a:r>
          </a:p>
          <a:p>
            <a:pPr algn="ctr"/>
            <a:endParaRPr lang="en-US" sz="1600" dirty="0">
              <a:ln>
                <a:solidFill>
                  <a:schemeClr val="bg1"/>
                </a:solidFill>
              </a:ln>
              <a:solidFill>
                <a:srgbClr val="92D050"/>
              </a:solidFill>
            </a:endParaRPr>
          </a:p>
          <a:p>
            <a:pPr algn="ctr"/>
            <a:r>
              <a:rPr lang="en-US" sz="1600" dirty="0">
                <a:solidFill>
                  <a:schemeClr val="bg2">
                    <a:lumMod val="40000"/>
                    <a:lumOff val="60000"/>
                  </a:schemeClr>
                </a:solidFill>
              </a:rPr>
              <a:t>Ferris- No treatment but treated 22 yeas ago</a:t>
            </a:r>
          </a:p>
          <a:p>
            <a:pPr algn="ctr"/>
            <a:endParaRPr lang="en-US" sz="1600" dirty="0">
              <a:solidFill>
                <a:schemeClr val="bg2">
                  <a:lumMod val="40000"/>
                  <a:lumOff val="60000"/>
                </a:schemeClr>
              </a:solidFill>
            </a:endParaRPr>
          </a:p>
          <a:p>
            <a:pPr algn="ctr"/>
            <a:r>
              <a:rPr lang="en-US" sz="1600" dirty="0" err="1">
                <a:solidFill>
                  <a:schemeClr val="tx1"/>
                </a:solidFill>
              </a:rPr>
              <a:t>Haycamp</a:t>
            </a:r>
            <a:r>
              <a:rPr lang="en-US" sz="1600" dirty="0">
                <a:solidFill>
                  <a:schemeClr val="tx1"/>
                </a:solidFill>
              </a:rPr>
              <a:t>… less beetle</a:t>
            </a:r>
          </a:p>
        </p:txBody>
      </p:sp>
      <p:cxnSp>
        <p:nvCxnSpPr>
          <p:cNvPr id="7" name="Straight Arrow Connector 6">
            <a:extLst>
              <a:ext uri="{FF2B5EF4-FFF2-40B4-BE49-F238E27FC236}">
                <a16:creationId xmlns:a16="http://schemas.microsoft.com/office/drawing/2014/main" id="{07C95CB0-5B5F-824F-9581-61CD3620EFA4}"/>
              </a:ext>
            </a:extLst>
          </p:cNvPr>
          <p:cNvCxnSpPr>
            <a:cxnSpLocks/>
          </p:cNvCxnSpPr>
          <p:nvPr/>
        </p:nvCxnSpPr>
        <p:spPr>
          <a:xfrm flipH="1">
            <a:off x="8462460" y="3024996"/>
            <a:ext cx="1302642" cy="712528"/>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416C81C-C282-3B43-8D60-14B18BE93D7D}"/>
              </a:ext>
            </a:extLst>
          </p:cNvPr>
          <p:cNvCxnSpPr>
            <a:cxnSpLocks/>
          </p:cNvCxnSpPr>
          <p:nvPr/>
        </p:nvCxnSpPr>
        <p:spPr>
          <a:xfrm flipH="1">
            <a:off x="8319359" y="2403894"/>
            <a:ext cx="1664279" cy="716583"/>
          </a:xfrm>
          <a:prstGeom prst="straightConnector1">
            <a:avLst/>
          </a:prstGeom>
          <a:ln w="38100">
            <a:solidFill>
              <a:schemeClr val="accent4">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ECE85E0-24B7-AF48-BC47-46BF424ECF3D}"/>
              </a:ext>
            </a:extLst>
          </p:cNvPr>
          <p:cNvCxnSpPr>
            <a:cxnSpLocks/>
          </p:cNvCxnSpPr>
          <p:nvPr/>
        </p:nvCxnSpPr>
        <p:spPr>
          <a:xfrm flipH="1">
            <a:off x="8577410" y="3698746"/>
            <a:ext cx="1141684" cy="626422"/>
          </a:xfrm>
          <a:prstGeom prst="straightConnector1">
            <a:avLst/>
          </a:prstGeom>
          <a:ln w="38100">
            <a:solidFill>
              <a:schemeClr val="bg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DEF4DBB-2C6B-5644-85E1-EBDC9E052484}"/>
              </a:ext>
            </a:extLst>
          </p:cNvPr>
          <p:cNvCxnSpPr>
            <a:cxnSpLocks/>
          </p:cNvCxnSpPr>
          <p:nvPr/>
        </p:nvCxnSpPr>
        <p:spPr>
          <a:xfrm>
            <a:off x="10591332" y="4853796"/>
            <a:ext cx="0" cy="64964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6C065DEC-5B78-0547-BBD9-4E727F51CB6C}"/>
              </a:ext>
            </a:extLst>
          </p:cNvPr>
          <p:cNvSpPr/>
          <p:nvPr/>
        </p:nvSpPr>
        <p:spPr>
          <a:xfrm>
            <a:off x="6035628" y="4032447"/>
            <a:ext cx="1963435" cy="726977"/>
          </a:xfrm>
          <a:prstGeom prst="rect">
            <a:avLst/>
          </a:prstGeom>
          <a:solidFill>
            <a:schemeClr val="bg1"/>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2">
                    <a:lumMod val="60000"/>
                    <a:lumOff val="40000"/>
                  </a:schemeClr>
                </a:solidFill>
              </a:rPr>
              <a:t>Lake Canyon Salvage Control</a:t>
            </a:r>
          </a:p>
        </p:txBody>
      </p:sp>
      <p:cxnSp>
        <p:nvCxnSpPr>
          <p:cNvPr id="27" name="Straight Arrow Connector 26">
            <a:extLst>
              <a:ext uri="{FF2B5EF4-FFF2-40B4-BE49-F238E27FC236}">
                <a16:creationId xmlns:a16="http://schemas.microsoft.com/office/drawing/2014/main" id="{26BA3883-9D81-E64B-A79B-F1E7F3C9D96B}"/>
              </a:ext>
            </a:extLst>
          </p:cNvPr>
          <p:cNvCxnSpPr>
            <a:cxnSpLocks/>
          </p:cNvCxnSpPr>
          <p:nvPr/>
        </p:nvCxnSpPr>
        <p:spPr>
          <a:xfrm flipV="1">
            <a:off x="7016403" y="3373625"/>
            <a:ext cx="864448" cy="72710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pic>
        <p:nvPicPr>
          <p:cNvPr id="31" name="Content Placeholder 26">
            <a:extLst>
              <a:ext uri="{FF2B5EF4-FFF2-40B4-BE49-F238E27FC236}">
                <a16:creationId xmlns:a16="http://schemas.microsoft.com/office/drawing/2014/main" id="{93F2D29D-C2D7-204C-842D-7CF03A4FE87A}"/>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9983638" y="456841"/>
            <a:ext cx="2259646" cy="1645164"/>
          </a:xfrm>
          <a:prstGeom prst="rect">
            <a:avLst/>
          </a:prstGeom>
        </p:spPr>
      </p:pic>
      <p:pic>
        <p:nvPicPr>
          <p:cNvPr id="32" name="Content Placeholder 4">
            <a:extLst>
              <a:ext uri="{FF2B5EF4-FFF2-40B4-BE49-F238E27FC236}">
                <a16:creationId xmlns:a16="http://schemas.microsoft.com/office/drawing/2014/main" id="{13FDFB08-CD98-4E4D-A71B-1E695C5C679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69979"/>
          <a:stretch/>
        </p:blipFill>
        <p:spPr>
          <a:xfrm>
            <a:off x="8117566" y="-4578"/>
            <a:ext cx="1540543" cy="3741753"/>
          </a:xfrm>
          <a:prstGeom prst="rect">
            <a:avLst/>
          </a:prstGeom>
        </p:spPr>
      </p:pic>
      <p:pic>
        <p:nvPicPr>
          <p:cNvPr id="33" name="Content Placeholder 26">
            <a:extLst>
              <a:ext uri="{FF2B5EF4-FFF2-40B4-BE49-F238E27FC236}">
                <a16:creationId xmlns:a16="http://schemas.microsoft.com/office/drawing/2014/main" id="{72E38E53-1032-964C-BE51-10F0EE094203}"/>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7967486" y="5188851"/>
            <a:ext cx="2292590" cy="1669149"/>
          </a:xfrm>
          <a:prstGeom prst="rect">
            <a:avLst/>
          </a:prstGeom>
        </p:spPr>
      </p:pic>
      <p:pic>
        <p:nvPicPr>
          <p:cNvPr id="34" name="Content Placeholder 26">
            <a:extLst>
              <a:ext uri="{FF2B5EF4-FFF2-40B4-BE49-F238E27FC236}">
                <a16:creationId xmlns:a16="http://schemas.microsoft.com/office/drawing/2014/main" id="{6506864A-DCA4-AE43-B019-48FEEA8D1F0B}"/>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4594511" y="2429611"/>
            <a:ext cx="2329951" cy="1696351"/>
          </a:xfrm>
          <a:prstGeom prst="rect">
            <a:avLst/>
          </a:prstGeom>
        </p:spPr>
      </p:pic>
    </p:spTree>
    <p:extLst>
      <p:ext uri="{BB962C8B-B14F-4D97-AF65-F5344CB8AC3E}">
        <p14:creationId xmlns:p14="http://schemas.microsoft.com/office/powerpoint/2010/main" val="7000374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48D58-E72A-2840-838C-58E735F5E6F9}"/>
              </a:ext>
            </a:extLst>
          </p:cNvPr>
          <p:cNvSpPr>
            <a:spLocks noGrp="1"/>
          </p:cNvSpPr>
          <p:nvPr>
            <p:ph type="title"/>
          </p:nvPr>
        </p:nvSpPr>
        <p:spPr/>
        <p:txBody>
          <a:bodyPr/>
          <a:lstStyle/>
          <a:p>
            <a:r>
              <a:rPr lang="en-US" dirty="0"/>
              <a:t>And there are a lot of gradients</a:t>
            </a:r>
          </a:p>
        </p:txBody>
      </p:sp>
      <p:sp>
        <p:nvSpPr>
          <p:cNvPr id="3" name="Content Placeholder 2">
            <a:extLst>
              <a:ext uri="{FF2B5EF4-FFF2-40B4-BE49-F238E27FC236}">
                <a16:creationId xmlns:a16="http://schemas.microsoft.com/office/drawing/2014/main" id="{359F06E1-9446-B449-963A-B5E33F11E3DC}"/>
              </a:ext>
            </a:extLst>
          </p:cNvPr>
          <p:cNvSpPr>
            <a:spLocks noGrp="1"/>
          </p:cNvSpPr>
          <p:nvPr>
            <p:ph idx="1"/>
          </p:nvPr>
        </p:nvSpPr>
        <p:spPr>
          <a:xfrm>
            <a:off x="838200" y="1825625"/>
            <a:ext cx="4530394" cy="4351338"/>
          </a:xfrm>
        </p:spPr>
        <p:txBody>
          <a:bodyPr>
            <a:normAutofit fontScale="92500"/>
          </a:bodyPr>
          <a:lstStyle/>
          <a:p>
            <a:r>
              <a:rPr lang="en-US" dirty="0"/>
              <a:t>Environmental gradients may represent some drivers of patterns</a:t>
            </a:r>
          </a:p>
          <a:p>
            <a:endParaRPr lang="en-US" dirty="0"/>
          </a:p>
          <a:p>
            <a:r>
              <a:rPr lang="en-US" dirty="0"/>
              <a:t>Making it hard to make inference beyond a ‘monitoring unit’</a:t>
            </a:r>
          </a:p>
          <a:p>
            <a:endParaRPr lang="en-US" dirty="0"/>
          </a:p>
          <a:p>
            <a:r>
              <a:rPr lang="en-US" dirty="0"/>
              <a:t>Multiple interacting gradients </a:t>
            </a:r>
          </a:p>
          <a:p>
            <a:pPr lvl="1"/>
            <a:r>
              <a:rPr lang="en-US" dirty="0"/>
              <a:t>Soil depth, TWI, CWD? </a:t>
            </a:r>
          </a:p>
        </p:txBody>
      </p:sp>
      <p:pic>
        <p:nvPicPr>
          <p:cNvPr id="5" name="Picture 4" descr="Map&#10;&#10;Description automatically generated">
            <a:extLst>
              <a:ext uri="{FF2B5EF4-FFF2-40B4-BE49-F238E27FC236}">
                <a16:creationId xmlns:a16="http://schemas.microsoft.com/office/drawing/2014/main" id="{976AEB9C-3AA6-BF46-B26B-39925154FA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8595" y="1585368"/>
            <a:ext cx="6823406" cy="5272632"/>
          </a:xfrm>
          <a:prstGeom prst="rect">
            <a:avLst/>
          </a:prstGeom>
        </p:spPr>
      </p:pic>
    </p:spTree>
    <p:extLst>
      <p:ext uri="{BB962C8B-B14F-4D97-AF65-F5344CB8AC3E}">
        <p14:creationId xmlns:p14="http://schemas.microsoft.com/office/powerpoint/2010/main" val="17734999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663FC-51D8-3044-95A9-D6C0EF50D329}"/>
              </a:ext>
            </a:extLst>
          </p:cNvPr>
          <p:cNvSpPr>
            <a:spLocks noGrp="1"/>
          </p:cNvSpPr>
          <p:nvPr>
            <p:ph type="title"/>
          </p:nvPr>
        </p:nvSpPr>
        <p:spPr/>
        <p:txBody>
          <a:bodyPr/>
          <a:lstStyle/>
          <a:p>
            <a:r>
              <a:rPr lang="en-US" dirty="0"/>
              <a:t>Results: Ormiston Block</a:t>
            </a:r>
          </a:p>
        </p:txBody>
      </p:sp>
      <p:sp>
        <p:nvSpPr>
          <p:cNvPr id="4" name="Content Placeholder 3">
            <a:extLst>
              <a:ext uri="{FF2B5EF4-FFF2-40B4-BE49-F238E27FC236}">
                <a16:creationId xmlns:a16="http://schemas.microsoft.com/office/drawing/2014/main" id="{E2ED43B2-E631-DC4D-8494-7956F9B48270}"/>
              </a:ext>
            </a:extLst>
          </p:cNvPr>
          <p:cNvSpPr>
            <a:spLocks noGrp="1"/>
          </p:cNvSpPr>
          <p:nvPr>
            <p:ph idx="1"/>
          </p:nvPr>
        </p:nvSpPr>
        <p:spPr>
          <a:xfrm>
            <a:off x="838200" y="1842454"/>
            <a:ext cx="4791974" cy="4351338"/>
          </a:xfrm>
        </p:spPr>
        <p:txBody>
          <a:bodyPr>
            <a:normAutofit lnSpcReduction="10000"/>
          </a:bodyPr>
          <a:lstStyle/>
          <a:p>
            <a:r>
              <a:rPr lang="en-US" dirty="0"/>
              <a:t>MSI Added units to monitoring to learn more than just what existed within a Monitoring Unit</a:t>
            </a:r>
          </a:p>
          <a:p>
            <a:endParaRPr lang="en-US" dirty="0"/>
          </a:p>
          <a:p>
            <a:r>
              <a:rPr lang="en-US" dirty="0"/>
              <a:t>For example, </a:t>
            </a:r>
          </a:p>
          <a:p>
            <a:pPr lvl="1"/>
            <a:r>
              <a:rPr lang="en-US" dirty="0"/>
              <a:t>Ormiston contains Ferris which is the PPP monitoring unit and a STS treatment and a CT Treatment. How do they vary in terms of DWRF Desired Conditions</a:t>
            </a:r>
          </a:p>
          <a:p>
            <a:pPr marL="0" indent="0">
              <a:buNone/>
            </a:pPr>
            <a:endParaRPr lang="en-US" dirty="0"/>
          </a:p>
          <a:p>
            <a:pPr lvl="1"/>
            <a:endParaRPr lang="en-US" dirty="0"/>
          </a:p>
          <a:p>
            <a:pPr lvl="1"/>
            <a:endParaRPr lang="en-US" dirty="0"/>
          </a:p>
          <a:p>
            <a:pPr lvl="1"/>
            <a:endParaRPr lang="en-US" dirty="0"/>
          </a:p>
          <a:p>
            <a:pPr marL="914400" lvl="2" indent="0">
              <a:buNone/>
            </a:pPr>
            <a:endParaRPr lang="en-US" dirty="0"/>
          </a:p>
        </p:txBody>
      </p:sp>
      <p:pic>
        <p:nvPicPr>
          <p:cNvPr id="5" name="Picture 4">
            <a:extLst>
              <a:ext uri="{FF2B5EF4-FFF2-40B4-BE49-F238E27FC236}">
                <a16:creationId xmlns:a16="http://schemas.microsoft.com/office/drawing/2014/main" id="{66624873-AB85-3548-8FB6-820067C405A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534797" y="1713798"/>
            <a:ext cx="6657203" cy="5144202"/>
          </a:xfrm>
          <a:prstGeom prst="rect">
            <a:avLst/>
          </a:prstGeom>
        </p:spPr>
      </p:pic>
    </p:spTree>
    <p:extLst>
      <p:ext uri="{BB962C8B-B14F-4D97-AF65-F5344CB8AC3E}">
        <p14:creationId xmlns:p14="http://schemas.microsoft.com/office/powerpoint/2010/main" val="32752696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BDF40-BC5D-8A42-9D69-6F6776EF6283}"/>
              </a:ext>
            </a:extLst>
          </p:cNvPr>
          <p:cNvSpPr>
            <a:spLocks noGrp="1"/>
          </p:cNvSpPr>
          <p:nvPr>
            <p:ph type="title"/>
          </p:nvPr>
        </p:nvSpPr>
        <p:spPr/>
        <p:txBody>
          <a:bodyPr/>
          <a:lstStyle/>
          <a:p>
            <a:r>
              <a:rPr lang="en-US" dirty="0"/>
              <a:t>Methods</a:t>
            </a:r>
          </a:p>
        </p:txBody>
      </p:sp>
      <p:sp>
        <p:nvSpPr>
          <p:cNvPr id="3" name="Content Placeholder 2">
            <a:extLst>
              <a:ext uri="{FF2B5EF4-FFF2-40B4-BE49-F238E27FC236}">
                <a16:creationId xmlns:a16="http://schemas.microsoft.com/office/drawing/2014/main" id="{163C0239-61D2-8E46-B9FF-587DDA5B645A}"/>
              </a:ext>
            </a:extLst>
          </p:cNvPr>
          <p:cNvSpPr>
            <a:spLocks noGrp="1"/>
          </p:cNvSpPr>
          <p:nvPr>
            <p:ph idx="1"/>
          </p:nvPr>
        </p:nvSpPr>
        <p:spPr>
          <a:xfrm>
            <a:off x="838200" y="1490870"/>
            <a:ext cx="4406660" cy="5138529"/>
          </a:xfrm>
        </p:spPr>
        <p:txBody>
          <a:bodyPr>
            <a:normAutofit/>
          </a:bodyPr>
          <a:lstStyle/>
          <a:p>
            <a:endParaRPr lang="en-US" dirty="0"/>
          </a:p>
          <a:p>
            <a:r>
              <a:rPr lang="en-US" dirty="0"/>
              <a:t>At this point, a comparison of means and standard deviation is appropriate, however, no statistical analysis has been performed. </a:t>
            </a:r>
          </a:p>
          <a:p>
            <a:pPr lvl="1"/>
            <a:r>
              <a:rPr lang="en-US" dirty="0"/>
              <a:t>Highly variable landscape – the point is to capture pre-and post effects, not really compare treatments. </a:t>
            </a:r>
          </a:p>
        </p:txBody>
      </p:sp>
      <p:pic>
        <p:nvPicPr>
          <p:cNvPr id="4" name="Picture 3">
            <a:extLst>
              <a:ext uri="{FF2B5EF4-FFF2-40B4-BE49-F238E27FC236}">
                <a16:creationId xmlns:a16="http://schemas.microsoft.com/office/drawing/2014/main" id="{187CA332-3B5B-8342-9D24-B3DE364B6CC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534797" y="1713798"/>
            <a:ext cx="6657203" cy="5144202"/>
          </a:xfrm>
          <a:prstGeom prst="rect">
            <a:avLst/>
          </a:prstGeom>
        </p:spPr>
      </p:pic>
    </p:spTree>
    <p:extLst>
      <p:ext uri="{BB962C8B-B14F-4D97-AF65-F5344CB8AC3E}">
        <p14:creationId xmlns:p14="http://schemas.microsoft.com/office/powerpoint/2010/main" val="12243339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E70708A-B51E-8B4A-8F4F-26AB61AA22C9}"/>
              </a:ext>
            </a:extLst>
          </p:cNvPr>
          <p:cNvSpPr>
            <a:spLocks noGrp="1"/>
          </p:cNvSpPr>
          <p:nvPr>
            <p:ph type="title"/>
          </p:nvPr>
        </p:nvSpPr>
        <p:spPr/>
        <p:txBody>
          <a:bodyPr/>
          <a:lstStyle/>
          <a:p>
            <a:r>
              <a:rPr lang="en-US" dirty="0"/>
              <a:t>Ormiston </a:t>
            </a:r>
          </a:p>
        </p:txBody>
      </p:sp>
      <p:sp>
        <p:nvSpPr>
          <p:cNvPr id="9" name="Content Placeholder 2">
            <a:extLst>
              <a:ext uri="{FF2B5EF4-FFF2-40B4-BE49-F238E27FC236}">
                <a16:creationId xmlns:a16="http://schemas.microsoft.com/office/drawing/2014/main" id="{4188F067-6125-624F-8C57-D65B7F478742}"/>
              </a:ext>
            </a:extLst>
          </p:cNvPr>
          <p:cNvSpPr>
            <a:spLocks noGrp="1"/>
          </p:cNvSpPr>
          <p:nvPr>
            <p:ph idx="1"/>
          </p:nvPr>
        </p:nvSpPr>
        <p:spPr>
          <a:xfrm>
            <a:off x="838201" y="1490870"/>
            <a:ext cx="4441166" cy="5138529"/>
          </a:xfrm>
        </p:spPr>
        <p:txBody>
          <a:bodyPr>
            <a:normAutofit/>
          </a:bodyPr>
          <a:lstStyle/>
          <a:p>
            <a:r>
              <a:rPr lang="en-US" dirty="0"/>
              <a:t>Contains 9 Commercial Thinning Unit (LTR), and  12 Single Tree Selection Units </a:t>
            </a:r>
          </a:p>
          <a:p>
            <a:endParaRPr lang="en-US" dirty="0"/>
          </a:p>
          <a:p>
            <a:r>
              <a:rPr lang="en-US" dirty="0"/>
              <a:t>And two units that were treated in 1998 with a 20” Diameter Cap as part of the Ponderosa Pines Partnership, known as Ferris</a:t>
            </a:r>
          </a:p>
        </p:txBody>
      </p:sp>
      <p:pic>
        <p:nvPicPr>
          <p:cNvPr id="3" name="Picture 2" descr="Map&#10;&#10;Description automatically generated">
            <a:extLst>
              <a:ext uri="{FF2B5EF4-FFF2-40B4-BE49-F238E27FC236}">
                <a16:creationId xmlns:a16="http://schemas.microsoft.com/office/drawing/2014/main" id="{39D10B22-EF27-2647-8284-7753EAC188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04890" y="1027906"/>
            <a:ext cx="6687110" cy="5167312"/>
          </a:xfrm>
          <a:prstGeom prst="rect">
            <a:avLst/>
          </a:prstGeom>
        </p:spPr>
      </p:pic>
    </p:spTree>
    <p:extLst>
      <p:ext uri="{BB962C8B-B14F-4D97-AF65-F5344CB8AC3E}">
        <p14:creationId xmlns:p14="http://schemas.microsoft.com/office/powerpoint/2010/main" val="17861408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E70708A-B51E-8B4A-8F4F-26AB61AA22C9}"/>
              </a:ext>
            </a:extLst>
          </p:cNvPr>
          <p:cNvSpPr>
            <a:spLocks noGrp="1"/>
          </p:cNvSpPr>
          <p:nvPr>
            <p:ph type="title"/>
          </p:nvPr>
        </p:nvSpPr>
        <p:spPr/>
        <p:txBody>
          <a:bodyPr/>
          <a:lstStyle/>
          <a:p>
            <a:r>
              <a:rPr lang="en-US" dirty="0"/>
              <a:t>Ormiston </a:t>
            </a:r>
          </a:p>
        </p:txBody>
      </p:sp>
      <p:sp>
        <p:nvSpPr>
          <p:cNvPr id="9" name="Content Placeholder 2">
            <a:extLst>
              <a:ext uri="{FF2B5EF4-FFF2-40B4-BE49-F238E27FC236}">
                <a16:creationId xmlns:a16="http://schemas.microsoft.com/office/drawing/2014/main" id="{4188F067-6125-624F-8C57-D65B7F478742}"/>
              </a:ext>
            </a:extLst>
          </p:cNvPr>
          <p:cNvSpPr>
            <a:spLocks noGrp="1"/>
          </p:cNvSpPr>
          <p:nvPr>
            <p:ph idx="1"/>
          </p:nvPr>
        </p:nvSpPr>
        <p:spPr>
          <a:xfrm>
            <a:off x="838201" y="1490870"/>
            <a:ext cx="4441166" cy="5138529"/>
          </a:xfrm>
        </p:spPr>
        <p:txBody>
          <a:bodyPr>
            <a:normAutofit/>
          </a:bodyPr>
          <a:lstStyle/>
          <a:p>
            <a:r>
              <a:rPr lang="en-US" dirty="0"/>
              <a:t>Monitored in </a:t>
            </a:r>
          </a:p>
          <a:p>
            <a:pPr lvl="1"/>
            <a:r>
              <a:rPr lang="en-US" dirty="0"/>
              <a:t>Ferris units – </a:t>
            </a:r>
          </a:p>
          <a:p>
            <a:pPr lvl="2"/>
            <a:r>
              <a:rPr lang="en-US" dirty="0"/>
              <a:t>No treatment under Lone Pine EA – but were treated in 1998 as part of PPP</a:t>
            </a:r>
          </a:p>
          <a:p>
            <a:pPr lvl="3"/>
            <a:r>
              <a:rPr lang="en-US" dirty="0"/>
              <a:t>Large tree retention and target BA of 50-55</a:t>
            </a:r>
          </a:p>
          <a:p>
            <a:pPr lvl="3"/>
            <a:endParaRPr lang="en-US" dirty="0"/>
          </a:p>
          <a:p>
            <a:pPr lvl="1"/>
            <a:r>
              <a:rPr lang="en-US" dirty="0"/>
              <a:t>STS Units </a:t>
            </a:r>
          </a:p>
          <a:p>
            <a:pPr lvl="2"/>
            <a:r>
              <a:rPr lang="en-US" dirty="0"/>
              <a:t>Treatment area within Lone Pine</a:t>
            </a:r>
          </a:p>
          <a:p>
            <a:pPr lvl="1"/>
            <a:r>
              <a:rPr lang="en-US" dirty="0"/>
              <a:t>CT Units </a:t>
            </a:r>
          </a:p>
          <a:p>
            <a:pPr lvl="2"/>
            <a:r>
              <a:rPr lang="en-US" dirty="0"/>
              <a:t>Treatment area within Lone Pine</a:t>
            </a:r>
          </a:p>
        </p:txBody>
      </p:sp>
      <p:pic>
        <p:nvPicPr>
          <p:cNvPr id="3" name="Picture 2" descr="Map&#10;&#10;Description automatically generated">
            <a:extLst>
              <a:ext uri="{FF2B5EF4-FFF2-40B4-BE49-F238E27FC236}">
                <a16:creationId xmlns:a16="http://schemas.microsoft.com/office/drawing/2014/main" id="{39D10B22-EF27-2647-8284-7753EAC188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04890" y="1027906"/>
            <a:ext cx="6687110" cy="5167312"/>
          </a:xfrm>
          <a:prstGeom prst="rect">
            <a:avLst/>
          </a:prstGeom>
        </p:spPr>
      </p:pic>
    </p:spTree>
    <p:extLst>
      <p:ext uri="{BB962C8B-B14F-4D97-AF65-F5344CB8AC3E}">
        <p14:creationId xmlns:p14="http://schemas.microsoft.com/office/powerpoint/2010/main" val="275464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93BF7-7D34-CF4F-BED7-F25A711A2BEA}"/>
              </a:ext>
            </a:extLst>
          </p:cNvPr>
          <p:cNvSpPr>
            <a:spLocks noGrp="1"/>
          </p:cNvSpPr>
          <p:nvPr>
            <p:ph type="title"/>
          </p:nvPr>
        </p:nvSpPr>
        <p:spPr/>
        <p:txBody>
          <a:bodyPr/>
          <a:lstStyle/>
          <a:p>
            <a:r>
              <a:rPr lang="en-US" dirty="0"/>
              <a:t>Lone Pine</a:t>
            </a:r>
          </a:p>
        </p:txBody>
      </p:sp>
      <p:sp>
        <p:nvSpPr>
          <p:cNvPr id="3" name="Content Placeholder 2">
            <a:extLst>
              <a:ext uri="{FF2B5EF4-FFF2-40B4-BE49-F238E27FC236}">
                <a16:creationId xmlns:a16="http://schemas.microsoft.com/office/drawing/2014/main" id="{5A25DC1F-F7E0-7143-9A7D-4193B15E7B4B}"/>
              </a:ext>
            </a:extLst>
          </p:cNvPr>
          <p:cNvSpPr>
            <a:spLocks noGrp="1"/>
          </p:cNvSpPr>
          <p:nvPr>
            <p:ph idx="1"/>
          </p:nvPr>
        </p:nvSpPr>
        <p:spPr/>
        <p:txBody>
          <a:bodyPr/>
          <a:lstStyle/>
          <a:p>
            <a:r>
              <a:rPr lang="en-US" dirty="0"/>
              <a:t>Legacy of historical logging</a:t>
            </a:r>
          </a:p>
          <a:p>
            <a:endParaRPr lang="en-US" dirty="0"/>
          </a:p>
          <a:p>
            <a:r>
              <a:rPr lang="en-US" dirty="0"/>
              <a:t>Multiple time points </a:t>
            </a:r>
          </a:p>
          <a:p>
            <a:pPr lvl="1"/>
            <a:r>
              <a:rPr lang="en-US" dirty="0"/>
              <a:t>Including early and mid 1900s</a:t>
            </a:r>
          </a:p>
          <a:p>
            <a:pPr lvl="1"/>
            <a:endParaRPr lang="en-US" dirty="0"/>
          </a:p>
          <a:p>
            <a:r>
              <a:rPr lang="en-US" dirty="0"/>
              <a:t>Large tree removal </a:t>
            </a:r>
          </a:p>
        </p:txBody>
      </p:sp>
      <p:pic>
        <p:nvPicPr>
          <p:cNvPr id="1026" name="Picture 2" descr="The River of Sorrows: The History of the Lower Dolores River Valley  (Chapter 4)">
            <a:extLst>
              <a:ext uri="{FF2B5EF4-FFF2-40B4-BE49-F238E27FC236}">
                <a16:creationId xmlns:a16="http://schemas.microsoft.com/office/drawing/2014/main" id="{4B857CA3-0350-D549-9324-9DE4B267A9C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81700" y="2478066"/>
            <a:ext cx="57150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8949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F6CF8-1554-0D48-9445-178368526636}"/>
              </a:ext>
            </a:extLst>
          </p:cNvPr>
          <p:cNvSpPr>
            <a:spLocks noGrp="1"/>
          </p:cNvSpPr>
          <p:nvPr>
            <p:ph type="title"/>
          </p:nvPr>
        </p:nvSpPr>
        <p:spPr/>
        <p:txBody>
          <a:bodyPr/>
          <a:lstStyle/>
          <a:p>
            <a:r>
              <a:rPr lang="en-US" dirty="0"/>
              <a:t>Ferris – Tree Densities</a:t>
            </a:r>
          </a:p>
        </p:txBody>
      </p:sp>
      <p:pic>
        <p:nvPicPr>
          <p:cNvPr id="5" name="Content Placeholder 4">
            <a:extLst>
              <a:ext uri="{FF2B5EF4-FFF2-40B4-BE49-F238E27FC236}">
                <a16:creationId xmlns:a16="http://schemas.microsoft.com/office/drawing/2014/main" id="{8889E71E-237C-444B-B9F4-B2FD9C913487}"/>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6733310" y="-6499"/>
            <a:ext cx="5442424" cy="6864499"/>
          </a:xfrm>
        </p:spPr>
      </p:pic>
      <p:sp>
        <p:nvSpPr>
          <p:cNvPr id="6" name="TextBox 5">
            <a:extLst>
              <a:ext uri="{FF2B5EF4-FFF2-40B4-BE49-F238E27FC236}">
                <a16:creationId xmlns:a16="http://schemas.microsoft.com/office/drawing/2014/main" id="{280BD274-9BEA-D94C-A749-B9D60F42E3F9}"/>
              </a:ext>
            </a:extLst>
          </p:cNvPr>
          <p:cNvSpPr txBox="1"/>
          <p:nvPr/>
        </p:nvSpPr>
        <p:spPr>
          <a:xfrm>
            <a:off x="350808" y="1731034"/>
            <a:ext cx="4134658" cy="2031325"/>
          </a:xfrm>
          <a:prstGeom prst="rect">
            <a:avLst/>
          </a:prstGeom>
          <a:noFill/>
        </p:spPr>
        <p:txBody>
          <a:bodyPr wrap="none" rtlCol="0">
            <a:spAutoFit/>
          </a:bodyPr>
          <a:lstStyle/>
          <a:p>
            <a:r>
              <a:rPr lang="en-US" dirty="0"/>
              <a:t>These graphs can be interpreted as </a:t>
            </a:r>
          </a:p>
          <a:p>
            <a:endParaRPr lang="en-US" dirty="0"/>
          </a:p>
          <a:p>
            <a:r>
              <a:rPr lang="en-US" dirty="0"/>
              <a:t>~ Y-axis variable of interest </a:t>
            </a:r>
          </a:p>
          <a:p>
            <a:r>
              <a:rPr lang="en-US" dirty="0"/>
              <a:t>	Tree density </a:t>
            </a:r>
          </a:p>
          <a:p>
            <a:r>
              <a:rPr lang="en-US" dirty="0"/>
              <a:t>~X-axis tree diameter @ 4.5 feet in height </a:t>
            </a:r>
          </a:p>
          <a:p>
            <a:r>
              <a:rPr lang="en-US" dirty="0"/>
              <a:t>(DBH) </a:t>
            </a:r>
          </a:p>
          <a:p>
            <a:r>
              <a:rPr lang="en-US" dirty="0"/>
              <a:t>	- 2 inch size classes. </a:t>
            </a:r>
          </a:p>
        </p:txBody>
      </p:sp>
    </p:spTree>
    <p:extLst>
      <p:ext uri="{BB962C8B-B14F-4D97-AF65-F5344CB8AC3E}">
        <p14:creationId xmlns:p14="http://schemas.microsoft.com/office/powerpoint/2010/main" val="12935184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AAD68-D493-8847-9A43-AE920993026F}"/>
              </a:ext>
            </a:extLst>
          </p:cNvPr>
          <p:cNvSpPr>
            <a:spLocks noGrp="1"/>
          </p:cNvSpPr>
          <p:nvPr>
            <p:ph type="title"/>
          </p:nvPr>
        </p:nvSpPr>
        <p:spPr>
          <a:xfrm>
            <a:off x="838200" y="0"/>
            <a:ext cx="10515600" cy="1325563"/>
          </a:xfrm>
        </p:spPr>
        <p:txBody>
          <a:bodyPr/>
          <a:lstStyle/>
          <a:p>
            <a:r>
              <a:rPr lang="en-US" dirty="0"/>
              <a:t>Trees – All species</a:t>
            </a:r>
          </a:p>
        </p:txBody>
      </p:sp>
      <p:pic>
        <p:nvPicPr>
          <p:cNvPr id="5" name="Content Placeholder 4">
            <a:extLst>
              <a:ext uri="{FF2B5EF4-FFF2-40B4-BE49-F238E27FC236}">
                <a16:creationId xmlns:a16="http://schemas.microsoft.com/office/drawing/2014/main" id="{E0EB5989-5C56-2547-AD79-E79F14E69C20}"/>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3988650" y="871420"/>
            <a:ext cx="8209029" cy="5985751"/>
          </a:xfrm>
        </p:spPr>
      </p:pic>
      <p:sp>
        <p:nvSpPr>
          <p:cNvPr id="3" name="TextBox 2">
            <a:extLst>
              <a:ext uri="{FF2B5EF4-FFF2-40B4-BE49-F238E27FC236}">
                <a16:creationId xmlns:a16="http://schemas.microsoft.com/office/drawing/2014/main" id="{CA653F9A-C740-7B4C-9B09-10762612EA8D}"/>
              </a:ext>
            </a:extLst>
          </p:cNvPr>
          <p:cNvSpPr txBox="1"/>
          <p:nvPr/>
        </p:nvSpPr>
        <p:spPr>
          <a:xfrm>
            <a:off x="392687" y="1671725"/>
            <a:ext cx="3405158" cy="1754326"/>
          </a:xfrm>
          <a:prstGeom prst="rect">
            <a:avLst/>
          </a:prstGeom>
          <a:noFill/>
        </p:spPr>
        <p:txBody>
          <a:bodyPr wrap="square" rtlCol="0">
            <a:spAutoFit/>
          </a:bodyPr>
          <a:lstStyle/>
          <a:p>
            <a:pPr marL="285750" indent="-285750">
              <a:buFont typeface="Arial" panose="020B0604020202020204" pitchFamily="34" charset="0"/>
              <a:buChar char="•"/>
            </a:pPr>
            <a:r>
              <a:rPr lang="en-US" dirty="0"/>
              <a:t>Ferris units lack tree like oak</a:t>
            </a:r>
          </a:p>
          <a:p>
            <a:pPr marL="742950" lvl="1" indent="-285750">
              <a:buFont typeface="Arial" panose="020B0604020202020204" pitchFamily="34" charset="0"/>
              <a:buChar char="•"/>
            </a:pPr>
            <a:r>
              <a:rPr lang="en-US" dirty="0"/>
              <a:t>Some medium sized juniper</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STS units have some small aspen trees</a:t>
            </a:r>
          </a:p>
        </p:txBody>
      </p:sp>
    </p:spTree>
    <p:extLst>
      <p:ext uri="{BB962C8B-B14F-4D97-AF65-F5344CB8AC3E}">
        <p14:creationId xmlns:p14="http://schemas.microsoft.com/office/powerpoint/2010/main" val="12513273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973E-8E7B-CA43-BC8F-BBF26F3AAA27}"/>
              </a:ext>
            </a:extLst>
          </p:cNvPr>
          <p:cNvSpPr>
            <a:spLocks noGrp="1"/>
          </p:cNvSpPr>
          <p:nvPr>
            <p:ph type="title"/>
          </p:nvPr>
        </p:nvSpPr>
        <p:spPr/>
        <p:txBody>
          <a:bodyPr/>
          <a:lstStyle/>
          <a:p>
            <a:r>
              <a:rPr lang="en-US" dirty="0"/>
              <a:t>Trees - Ponderosa Pine Density </a:t>
            </a:r>
          </a:p>
        </p:txBody>
      </p:sp>
      <p:pic>
        <p:nvPicPr>
          <p:cNvPr id="5" name="Content Placeholder 4">
            <a:extLst>
              <a:ext uri="{FF2B5EF4-FFF2-40B4-BE49-F238E27FC236}">
                <a16:creationId xmlns:a16="http://schemas.microsoft.com/office/drawing/2014/main" id="{36262685-22C0-0E46-9691-F999E3C27AD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538188" y="1277097"/>
            <a:ext cx="7653812" cy="5580903"/>
          </a:xfrm>
        </p:spPr>
      </p:pic>
      <p:sp>
        <p:nvSpPr>
          <p:cNvPr id="3" name="TextBox 2">
            <a:extLst>
              <a:ext uri="{FF2B5EF4-FFF2-40B4-BE49-F238E27FC236}">
                <a16:creationId xmlns:a16="http://schemas.microsoft.com/office/drawing/2014/main" id="{9B1BA69C-6FEF-C74E-95FB-24F33D4C714E}"/>
              </a:ext>
            </a:extLst>
          </p:cNvPr>
          <p:cNvSpPr txBox="1"/>
          <p:nvPr/>
        </p:nvSpPr>
        <p:spPr>
          <a:xfrm>
            <a:off x="7625051" y="1420450"/>
            <a:ext cx="1480085" cy="461665"/>
          </a:xfrm>
          <a:prstGeom prst="rect">
            <a:avLst/>
          </a:prstGeom>
          <a:noFill/>
        </p:spPr>
        <p:txBody>
          <a:bodyPr wrap="none" rtlCol="0">
            <a:spAutoFit/>
          </a:bodyPr>
          <a:lstStyle/>
          <a:p>
            <a:r>
              <a:rPr lang="en-US" sz="1200" dirty="0">
                <a:solidFill>
                  <a:schemeClr val="bg1"/>
                </a:solidFill>
              </a:rPr>
              <a:t>Overall Density: 78.7</a:t>
            </a:r>
          </a:p>
          <a:p>
            <a:r>
              <a:rPr lang="en-US" sz="1200" dirty="0">
                <a:solidFill>
                  <a:schemeClr val="bg1"/>
                </a:solidFill>
              </a:rPr>
              <a:t>11.8 % Mortality </a:t>
            </a:r>
          </a:p>
        </p:txBody>
      </p:sp>
      <p:sp>
        <p:nvSpPr>
          <p:cNvPr id="6" name="TextBox 5">
            <a:extLst>
              <a:ext uri="{FF2B5EF4-FFF2-40B4-BE49-F238E27FC236}">
                <a16:creationId xmlns:a16="http://schemas.microsoft.com/office/drawing/2014/main" id="{8593EC71-1B30-934B-9BEB-8900DA0331E6}"/>
              </a:ext>
            </a:extLst>
          </p:cNvPr>
          <p:cNvSpPr txBox="1"/>
          <p:nvPr/>
        </p:nvSpPr>
        <p:spPr>
          <a:xfrm>
            <a:off x="5534200" y="1420449"/>
            <a:ext cx="1480085" cy="461665"/>
          </a:xfrm>
          <a:prstGeom prst="rect">
            <a:avLst/>
          </a:prstGeom>
          <a:noFill/>
        </p:spPr>
        <p:txBody>
          <a:bodyPr wrap="none" rtlCol="0">
            <a:spAutoFit/>
          </a:bodyPr>
          <a:lstStyle/>
          <a:p>
            <a:r>
              <a:rPr lang="en-US" sz="1200" dirty="0">
                <a:solidFill>
                  <a:schemeClr val="bg1"/>
                </a:solidFill>
              </a:rPr>
              <a:t>Overall Density: 61.5</a:t>
            </a:r>
          </a:p>
          <a:p>
            <a:r>
              <a:rPr lang="en-US" sz="1200" dirty="0">
                <a:solidFill>
                  <a:schemeClr val="bg1"/>
                </a:solidFill>
              </a:rPr>
              <a:t>0.6 % Mortality </a:t>
            </a:r>
          </a:p>
        </p:txBody>
      </p:sp>
      <p:sp>
        <p:nvSpPr>
          <p:cNvPr id="7" name="TextBox 6">
            <a:extLst>
              <a:ext uri="{FF2B5EF4-FFF2-40B4-BE49-F238E27FC236}">
                <a16:creationId xmlns:a16="http://schemas.microsoft.com/office/drawing/2014/main" id="{956C919E-30D8-9E47-9D02-B374CD34A467}"/>
              </a:ext>
            </a:extLst>
          </p:cNvPr>
          <p:cNvSpPr txBox="1"/>
          <p:nvPr/>
        </p:nvSpPr>
        <p:spPr>
          <a:xfrm>
            <a:off x="9796225" y="1459855"/>
            <a:ext cx="1480085" cy="461665"/>
          </a:xfrm>
          <a:prstGeom prst="rect">
            <a:avLst/>
          </a:prstGeom>
          <a:noFill/>
        </p:spPr>
        <p:txBody>
          <a:bodyPr wrap="none" rtlCol="0">
            <a:spAutoFit/>
          </a:bodyPr>
          <a:lstStyle/>
          <a:p>
            <a:r>
              <a:rPr lang="en-US" sz="1200" dirty="0">
                <a:solidFill>
                  <a:schemeClr val="bg1"/>
                </a:solidFill>
              </a:rPr>
              <a:t>Overall Density: 97.3</a:t>
            </a:r>
          </a:p>
          <a:p>
            <a:r>
              <a:rPr lang="en-US" sz="1200" dirty="0">
                <a:solidFill>
                  <a:schemeClr val="bg1"/>
                </a:solidFill>
              </a:rPr>
              <a:t>12.1 % Mortality </a:t>
            </a:r>
          </a:p>
        </p:txBody>
      </p:sp>
      <p:sp>
        <p:nvSpPr>
          <p:cNvPr id="4" name="TextBox 3">
            <a:extLst>
              <a:ext uri="{FF2B5EF4-FFF2-40B4-BE49-F238E27FC236}">
                <a16:creationId xmlns:a16="http://schemas.microsoft.com/office/drawing/2014/main" id="{F4BD2121-B27A-5947-8184-828B90CFF94B}"/>
              </a:ext>
            </a:extLst>
          </p:cNvPr>
          <p:cNvSpPr txBox="1"/>
          <p:nvPr/>
        </p:nvSpPr>
        <p:spPr>
          <a:xfrm>
            <a:off x="398297" y="1789531"/>
            <a:ext cx="3696869" cy="4247317"/>
          </a:xfrm>
          <a:prstGeom prst="rect">
            <a:avLst/>
          </a:prstGeom>
          <a:noFill/>
        </p:spPr>
        <p:txBody>
          <a:bodyPr wrap="square" rtlCol="0">
            <a:spAutoFit/>
          </a:bodyPr>
          <a:lstStyle/>
          <a:p>
            <a:pPr marL="285750" indent="-285750">
              <a:buFont typeface="Arial" panose="020B0604020202020204" pitchFamily="34" charset="0"/>
              <a:buChar char="•"/>
            </a:pPr>
            <a:r>
              <a:rPr lang="en-US" dirty="0"/>
              <a:t>Variable tree densities and mortality rates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Ferris has more large trees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Few large trees in the LTR units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Mortality occurring across most size classes in STS units</a:t>
            </a:r>
          </a:p>
          <a:p>
            <a:endParaRPr lang="en-US" dirty="0"/>
          </a:p>
          <a:p>
            <a:pPr marL="285750" indent="-285750">
              <a:buFont typeface="Arial" panose="020B0604020202020204" pitchFamily="34" charset="0"/>
              <a:buChar char="•"/>
            </a:pPr>
            <a:r>
              <a:rPr lang="en-US" dirty="0"/>
              <a:t>Numerous small trees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Ferris has characteristics of uneven-aged stands</a:t>
            </a:r>
          </a:p>
          <a:p>
            <a:pPr marL="742950" lvl="1" indent="-285750">
              <a:buFont typeface="Arial" panose="020B0604020202020204" pitchFamily="34" charset="0"/>
              <a:buChar char="•"/>
            </a:pPr>
            <a:r>
              <a:rPr lang="en-US" dirty="0"/>
              <a:t>So does CT and STS units</a:t>
            </a:r>
          </a:p>
        </p:txBody>
      </p:sp>
    </p:spTree>
    <p:extLst>
      <p:ext uri="{BB962C8B-B14F-4D97-AF65-F5344CB8AC3E}">
        <p14:creationId xmlns:p14="http://schemas.microsoft.com/office/powerpoint/2010/main" val="30786617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973E-8E7B-CA43-BC8F-BBF26F3AAA27}"/>
              </a:ext>
            </a:extLst>
          </p:cNvPr>
          <p:cNvSpPr>
            <a:spLocks noGrp="1"/>
          </p:cNvSpPr>
          <p:nvPr>
            <p:ph type="title"/>
          </p:nvPr>
        </p:nvSpPr>
        <p:spPr/>
        <p:txBody>
          <a:bodyPr/>
          <a:lstStyle/>
          <a:p>
            <a:r>
              <a:rPr lang="en-US" dirty="0"/>
              <a:t>Trees - Ponderosa Pine Basal Area </a:t>
            </a:r>
          </a:p>
        </p:txBody>
      </p:sp>
      <p:pic>
        <p:nvPicPr>
          <p:cNvPr id="5" name="Content Placeholder 4">
            <a:extLst>
              <a:ext uri="{FF2B5EF4-FFF2-40B4-BE49-F238E27FC236}">
                <a16:creationId xmlns:a16="http://schemas.microsoft.com/office/drawing/2014/main" id="{36262685-22C0-0E46-9691-F999E3C27AD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747260" y="1439526"/>
            <a:ext cx="7444739" cy="5428455"/>
          </a:xfrm>
        </p:spPr>
      </p:pic>
      <p:sp>
        <p:nvSpPr>
          <p:cNvPr id="4" name="TextBox 3">
            <a:extLst>
              <a:ext uri="{FF2B5EF4-FFF2-40B4-BE49-F238E27FC236}">
                <a16:creationId xmlns:a16="http://schemas.microsoft.com/office/drawing/2014/main" id="{9A61C657-C517-F44C-AEB9-1AAFD3FCB098}"/>
              </a:ext>
            </a:extLst>
          </p:cNvPr>
          <p:cNvSpPr txBox="1"/>
          <p:nvPr/>
        </p:nvSpPr>
        <p:spPr>
          <a:xfrm>
            <a:off x="7049682" y="1615627"/>
            <a:ext cx="1183657" cy="461665"/>
          </a:xfrm>
          <a:prstGeom prst="rect">
            <a:avLst/>
          </a:prstGeom>
          <a:noFill/>
        </p:spPr>
        <p:txBody>
          <a:bodyPr wrap="none" rtlCol="0">
            <a:spAutoFit/>
          </a:bodyPr>
          <a:lstStyle/>
          <a:p>
            <a:r>
              <a:rPr lang="en-US" sz="1200" dirty="0">
                <a:solidFill>
                  <a:schemeClr val="bg1"/>
                </a:solidFill>
              </a:rPr>
              <a:t>Overall BA: 87.9</a:t>
            </a:r>
          </a:p>
          <a:p>
            <a:r>
              <a:rPr lang="en-US" sz="1200" dirty="0">
                <a:solidFill>
                  <a:schemeClr val="bg1"/>
                </a:solidFill>
              </a:rPr>
              <a:t>Live BA: 69.3 </a:t>
            </a:r>
          </a:p>
        </p:txBody>
      </p:sp>
      <p:sp>
        <p:nvSpPr>
          <p:cNvPr id="6" name="TextBox 5">
            <a:extLst>
              <a:ext uri="{FF2B5EF4-FFF2-40B4-BE49-F238E27FC236}">
                <a16:creationId xmlns:a16="http://schemas.microsoft.com/office/drawing/2014/main" id="{3DDC2F52-ADAE-1B45-8875-B7CFFB1F7547}"/>
              </a:ext>
            </a:extLst>
          </p:cNvPr>
          <p:cNvSpPr txBox="1"/>
          <p:nvPr/>
        </p:nvSpPr>
        <p:spPr>
          <a:xfrm>
            <a:off x="4978475" y="1627192"/>
            <a:ext cx="1183657" cy="461665"/>
          </a:xfrm>
          <a:prstGeom prst="rect">
            <a:avLst/>
          </a:prstGeom>
          <a:noFill/>
        </p:spPr>
        <p:txBody>
          <a:bodyPr wrap="none" rtlCol="0">
            <a:spAutoFit/>
          </a:bodyPr>
          <a:lstStyle/>
          <a:p>
            <a:r>
              <a:rPr lang="en-US" sz="1200" dirty="0">
                <a:solidFill>
                  <a:schemeClr val="bg1"/>
                </a:solidFill>
              </a:rPr>
              <a:t>Overall BA: 64.5</a:t>
            </a:r>
          </a:p>
          <a:p>
            <a:r>
              <a:rPr lang="en-US" sz="1200" dirty="0">
                <a:solidFill>
                  <a:schemeClr val="bg1"/>
                </a:solidFill>
              </a:rPr>
              <a:t>Live BA: 61.2  </a:t>
            </a:r>
          </a:p>
        </p:txBody>
      </p:sp>
      <p:sp>
        <p:nvSpPr>
          <p:cNvPr id="7" name="TextBox 6">
            <a:extLst>
              <a:ext uri="{FF2B5EF4-FFF2-40B4-BE49-F238E27FC236}">
                <a16:creationId xmlns:a16="http://schemas.microsoft.com/office/drawing/2014/main" id="{AA23C6DF-33F0-714E-803D-D160EE3C6035}"/>
              </a:ext>
            </a:extLst>
          </p:cNvPr>
          <p:cNvSpPr txBox="1"/>
          <p:nvPr/>
        </p:nvSpPr>
        <p:spPr>
          <a:xfrm>
            <a:off x="9138700" y="1615626"/>
            <a:ext cx="1183657" cy="461665"/>
          </a:xfrm>
          <a:prstGeom prst="rect">
            <a:avLst/>
          </a:prstGeom>
          <a:noFill/>
        </p:spPr>
        <p:txBody>
          <a:bodyPr wrap="none" rtlCol="0">
            <a:spAutoFit/>
          </a:bodyPr>
          <a:lstStyle/>
          <a:p>
            <a:r>
              <a:rPr lang="en-US" sz="1200" dirty="0">
                <a:solidFill>
                  <a:schemeClr val="bg1"/>
                </a:solidFill>
              </a:rPr>
              <a:t>Overall BA: 94.0</a:t>
            </a:r>
          </a:p>
          <a:p>
            <a:r>
              <a:rPr lang="en-US" sz="1200" dirty="0">
                <a:solidFill>
                  <a:schemeClr val="bg1"/>
                </a:solidFill>
              </a:rPr>
              <a:t>Live BA: 85.5  </a:t>
            </a:r>
          </a:p>
        </p:txBody>
      </p:sp>
      <p:sp>
        <p:nvSpPr>
          <p:cNvPr id="3" name="TextBox 2">
            <a:extLst>
              <a:ext uri="{FF2B5EF4-FFF2-40B4-BE49-F238E27FC236}">
                <a16:creationId xmlns:a16="http://schemas.microsoft.com/office/drawing/2014/main" id="{3DDDD761-70B1-F54F-A1AF-30E4DB552BC4}"/>
              </a:ext>
            </a:extLst>
          </p:cNvPr>
          <p:cNvSpPr txBox="1"/>
          <p:nvPr/>
        </p:nvSpPr>
        <p:spPr>
          <a:xfrm>
            <a:off x="415126" y="1615627"/>
            <a:ext cx="3668820" cy="2031325"/>
          </a:xfrm>
          <a:prstGeom prst="rect">
            <a:avLst/>
          </a:prstGeom>
          <a:noFill/>
        </p:spPr>
        <p:txBody>
          <a:bodyPr wrap="square" rtlCol="0">
            <a:spAutoFit/>
          </a:bodyPr>
          <a:lstStyle/>
          <a:p>
            <a:pPr marL="285750" indent="-285750">
              <a:buFont typeface="Arial" panose="020B0604020202020204" pitchFamily="34" charset="0"/>
              <a:buChar char="•"/>
            </a:pPr>
            <a:r>
              <a:rPr lang="en-US" dirty="0"/>
              <a:t>Most of the BA is in medium sized trees (14-20”)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Ferris has plenty of BA in mid and Large trees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7476030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973E-8E7B-CA43-BC8F-BBF26F3AAA27}"/>
              </a:ext>
            </a:extLst>
          </p:cNvPr>
          <p:cNvSpPr>
            <a:spLocks noGrp="1"/>
          </p:cNvSpPr>
          <p:nvPr>
            <p:ph type="title"/>
          </p:nvPr>
        </p:nvSpPr>
        <p:spPr/>
        <p:txBody>
          <a:bodyPr/>
          <a:lstStyle/>
          <a:p>
            <a:r>
              <a:rPr lang="en-US" dirty="0"/>
              <a:t>Trees - Ponderosa Pine Basal Area </a:t>
            </a:r>
          </a:p>
        </p:txBody>
      </p:sp>
      <p:pic>
        <p:nvPicPr>
          <p:cNvPr id="5" name="Content Placeholder 4">
            <a:extLst>
              <a:ext uri="{FF2B5EF4-FFF2-40B4-BE49-F238E27FC236}">
                <a16:creationId xmlns:a16="http://schemas.microsoft.com/office/drawing/2014/main" id="{36262685-22C0-0E46-9691-F999E3C27AD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747260" y="1439526"/>
            <a:ext cx="7444738" cy="5428455"/>
          </a:xfrm>
        </p:spPr>
      </p:pic>
      <p:sp>
        <p:nvSpPr>
          <p:cNvPr id="4" name="TextBox 3">
            <a:extLst>
              <a:ext uri="{FF2B5EF4-FFF2-40B4-BE49-F238E27FC236}">
                <a16:creationId xmlns:a16="http://schemas.microsoft.com/office/drawing/2014/main" id="{9A61C657-C517-F44C-AEB9-1AAFD3FCB098}"/>
              </a:ext>
            </a:extLst>
          </p:cNvPr>
          <p:cNvSpPr txBox="1"/>
          <p:nvPr/>
        </p:nvSpPr>
        <p:spPr>
          <a:xfrm>
            <a:off x="5018928" y="1542700"/>
            <a:ext cx="1183657" cy="461665"/>
          </a:xfrm>
          <a:prstGeom prst="rect">
            <a:avLst/>
          </a:prstGeom>
          <a:noFill/>
        </p:spPr>
        <p:txBody>
          <a:bodyPr wrap="none" rtlCol="0">
            <a:spAutoFit/>
          </a:bodyPr>
          <a:lstStyle/>
          <a:p>
            <a:r>
              <a:rPr lang="en-US" sz="1200" dirty="0">
                <a:solidFill>
                  <a:schemeClr val="bg1"/>
                </a:solidFill>
              </a:rPr>
              <a:t>Overall BA: 87.9</a:t>
            </a:r>
          </a:p>
          <a:p>
            <a:r>
              <a:rPr lang="en-US" sz="1200" dirty="0">
                <a:solidFill>
                  <a:schemeClr val="bg1"/>
                </a:solidFill>
              </a:rPr>
              <a:t>Live BA: 69.3 </a:t>
            </a:r>
          </a:p>
        </p:txBody>
      </p:sp>
      <p:sp>
        <p:nvSpPr>
          <p:cNvPr id="3" name="TextBox 2">
            <a:extLst>
              <a:ext uri="{FF2B5EF4-FFF2-40B4-BE49-F238E27FC236}">
                <a16:creationId xmlns:a16="http://schemas.microsoft.com/office/drawing/2014/main" id="{3DDDD761-70B1-F54F-A1AF-30E4DB552BC4}"/>
              </a:ext>
            </a:extLst>
          </p:cNvPr>
          <p:cNvSpPr txBox="1"/>
          <p:nvPr/>
        </p:nvSpPr>
        <p:spPr>
          <a:xfrm>
            <a:off x="415126" y="1615627"/>
            <a:ext cx="3668820" cy="4801314"/>
          </a:xfrm>
          <a:prstGeom prst="rect">
            <a:avLst/>
          </a:prstGeom>
          <a:noFill/>
        </p:spPr>
        <p:txBody>
          <a:bodyPr wrap="square" rtlCol="0">
            <a:spAutoFit/>
          </a:bodyPr>
          <a:lstStyle/>
          <a:p>
            <a:pPr marL="285750" indent="-285750">
              <a:buFont typeface="Arial" panose="020B0604020202020204" pitchFamily="34" charset="0"/>
              <a:buChar char="•"/>
            </a:pPr>
            <a:r>
              <a:rPr lang="en-US" dirty="0"/>
              <a:t>Most of the BA is in medium sized trees (14-20”)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Ferris has plenty of BA in mid and Large trees</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Some tree mortality lowered BA to ~ 70 </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What was BA post treating Ferris?</a:t>
            </a:r>
          </a:p>
          <a:p>
            <a:pPr marL="742950" lvl="1" indent="-285750">
              <a:buFont typeface="Arial" panose="020B0604020202020204" pitchFamily="34" charset="0"/>
              <a:buChar char="•"/>
            </a:pPr>
            <a:endParaRPr lang="en-US" dirty="0"/>
          </a:p>
          <a:p>
            <a:pPr marL="1200150" lvl="2" indent="-285750">
              <a:buFont typeface="Arial" panose="020B0604020202020204" pitchFamily="34" charset="0"/>
              <a:buChar char="•"/>
            </a:pPr>
            <a:r>
              <a:rPr lang="en-US" dirty="0"/>
              <a:t>Today – BA is well stocked, opportunity to remove more saw logs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9861797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973E-8E7B-CA43-BC8F-BBF26F3AAA27}"/>
              </a:ext>
            </a:extLst>
          </p:cNvPr>
          <p:cNvSpPr>
            <a:spLocks noGrp="1"/>
          </p:cNvSpPr>
          <p:nvPr>
            <p:ph type="title"/>
          </p:nvPr>
        </p:nvSpPr>
        <p:spPr/>
        <p:txBody>
          <a:bodyPr/>
          <a:lstStyle/>
          <a:p>
            <a:r>
              <a:rPr lang="en-US" dirty="0"/>
              <a:t>Trees - Ponderosa Pine Basal Area </a:t>
            </a:r>
          </a:p>
        </p:txBody>
      </p:sp>
      <p:pic>
        <p:nvPicPr>
          <p:cNvPr id="5" name="Content Placeholder 4">
            <a:extLst>
              <a:ext uri="{FF2B5EF4-FFF2-40B4-BE49-F238E27FC236}">
                <a16:creationId xmlns:a16="http://schemas.microsoft.com/office/drawing/2014/main" id="{36262685-22C0-0E46-9691-F999E3C27AD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747260" y="1439526"/>
            <a:ext cx="7444738" cy="5428455"/>
          </a:xfrm>
        </p:spPr>
      </p:pic>
      <p:sp>
        <p:nvSpPr>
          <p:cNvPr id="4" name="TextBox 3">
            <a:extLst>
              <a:ext uri="{FF2B5EF4-FFF2-40B4-BE49-F238E27FC236}">
                <a16:creationId xmlns:a16="http://schemas.microsoft.com/office/drawing/2014/main" id="{9A61C657-C517-F44C-AEB9-1AAFD3FCB098}"/>
              </a:ext>
            </a:extLst>
          </p:cNvPr>
          <p:cNvSpPr txBox="1"/>
          <p:nvPr/>
        </p:nvSpPr>
        <p:spPr>
          <a:xfrm>
            <a:off x="5069417" y="1604405"/>
            <a:ext cx="1183657" cy="461665"/>
          </a:xfrm>
          <a:prstGeom prst="rect">
            <a:avLst/>
          </a:prstGeom>
          <a:noFill/>
        </p:spPr>
        <p:txBody>
          <a:bodyPr wrap="none" rtlCol="0">
            <a:spAutoFit/>
          </a:bodyPr>
          <a:lstStyle/>
          <a:p>
            <a:r>
              <a:rPr lang="en-US" sz="1200" dirty="0">
                <a:solidFill>
                  <a:schemeClr val="bg1"/>
                </a:solidFill>
              </a:rPr>
              <a:t>Overall BA: 87.9</a:t>
            </a:r>
          </a:p>
          <a:p>
            <a:r>
              <a:rPr lang="en-US" sz="1200" dirty="0">
                <a:solidFill>
                  <a:schemeClr val="bg1"/>
                </a:solidFill>
              </a:rPr>
              <a:t>Live BA: 69.3 </a:t>
            </a:r>
          </a:p>
        </p:txBody>
      </p:sp>
      <p:sp>
        <p:nvSpPr>
          <p:cNvPr id="3" name="TextBox 2">
            <a:extLst>
              <a:ext uri="{FF2B5EF4-FFF2-40B4-BE49-F238E27FC236}">
                <a16:creationId xmlns:a16="http://schemas.microsoft.com/office/drawing/2014/main" id="{3DDDD761-70B1-F54F-A1AF-30E4DB552BC4}"/>
              </a:ext>
            </a:extLst>
          </p:cNvPr>
          <p:cNvSpPr txBox="1"/>
          <p:nvPr/>
        </p:nvSpPr>
        <p:spPr>
          <a:xfrm>
            <a:off x="415126" y="1615627"/>
            <a:ext cx="3668820" cy="5632311"/>
          </a:xfrm>
          <a:prstGeom prst="rect">
            <a:avLst/>
          </a:prstGeom>
          <a:noFill/>
        </p:spPr>
        <p:txBody>
          <a:bodyPr wrap="square" rtlCol="0">
            <a:spAutoFit/>
          </a:bodyPr>
          <a:lstStyle/>
          <a:p>
            <a:pPr marL="285750" indent="-285750">
              <a:buFont typeface="Arial" panose="020B0604020202020204" pitchFamily="34" charset="0"/>
              <a:buChar char="•"/>
            </a:pPr>
            <a:r>
              <a:rPr lang="en-US" dirty="0"/>
              <a:t>What were conditions in Ferris immediately after treatment?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How did treatment influence tree growth and recruitment into larger size classes?</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Did they meet their BA target of 50-55? </a:t>
            </a:r>
          </a:p>
          <a:p>
            <a:pPr marL="1200150" lvl="2" indent="-285750">
              <a:buFont typeface="Arial" panose="020B0604020202020204" pitchFamily="34" charset="0"/>
              <a:buChar char="•"/>
            </a:pPr>
            <a:r>
              <a:rPr lang="en-US" dirty="0"/>
              <a:t>If so, how did that shape conditions today?</a:t>
            </a:r>
          </a:p>
          <a:p>
            <a:pPr marL="1200150" lvl="2" indent="-285750">
              <a:buFont typeface="Arial" panose="020B0604020202020204" pitchFamily="34" charset="0"/>
              <a:buChar char="•"/>
            </a:pPr>
            <a:r>
              <a:rPr lang="en-US" dirty="0"/>
              <a:t>If not, how did that shape conditions today?</a:t>
            </a:r>
          </a:p>
          <a:p>
            <a:pPr marL="1200150" lvl="2" indent="-285750">
              <a:buFont typeface="Arial" panose="020B0604020202020204" pitchFamily="34" charset="0"/>
              <a:buChar char="•"/>
            </a:pPr>
            <a:endParaRPr lang="en-US" dirty="0"/>
          </a:p>
          <a:p>
            <a:pPr marL="1200150" lvl="2"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Size class diversity, lower mortality from beetles, what about other desired conditions?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4663552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973E-8E7B-CA43-BC8F-BBF26F3AAA27}"/>
              </a:ext>
            </a:extLst>
          </p:cNvPr>
          <p:cNvSpPr>
            <a:spLocks noGrp="1"/>
          </p:cNvSpPr>
          <p:nvPr>
            <p:ph type="title"/>
          </p:nvPr>
        </p:nvSpPr>
        <p:spPr/>
        <p:txBody>
          <a:bodyPr/>
          <a:lstStyle/>
          <a:p>
            <a:r>
              <a:rPr lang="en-US" dirty="0"/>
              <a:t>Trees - Ponderosa Pine Regeneration</a:t>
            </a:r>
          </a:p>
        </p:txBody>
      </p:sp>
      <p:pic>
        <p:nvPicPr>
          <p:cNvPr id="5" name="Content Placeholder 4">
            <a:extLst>
              <a:ext uri="{FF2B5EF4-FFF2-40B4-BE49-F238E27FC236}">
                <a16:creationId xmlns:a16="http://schemas.microsoft.com/office/drawing/2014/main" id="{36262685-22C0-0E46-9691-F999E3C27AD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747261" y="1429545"/>
            <a:ext cx="7444739" cy="5428455"/>
          </a:xfrm>
        </p:spPr>
      </p:pic>
      <p:sp>
        <p:nvSpPr>
          <p:cNvPr id="3" name="TextBox 2">
            <a:extLst>
              <a:ext uri="{FF2B5EF4-FFF2-40B4-BE49-F238E27FC236}">
                <a16:creationId xmlns:a16="http://schemas.microsoft.com/office/drawing/2014/main" id="{DB4AE710-B59F-6A4B-9004-E637A6C25B8D}"/>
              </a:ext>
            </a:extLst>
          </p:cNvPr>
          <p:cNvSpPr txBox="1"/>
          <p:nvPr/>
        </p:nvSpPr>
        <p:spPr>
          <a:xfrm>
            <a:off x="269271" y="1621237"/>
            <a:ext cx="3960530" cy="3970318"/>
          </a:xfrm>
          <a:prstGeom prst="rect">
            <a:avLst/>
          </a:prstGeom>
          <a:noFill/>
        </p:spPr>
        <p:txBody>
          <a:bodyPr wrap="square" rtlCol="0">
            <a:spAutoFit/>
          </a:bodyPr>
          <a:lstStyle/>
          <a:p>
            <a:pPr marL="285750" indent="-285750">
              <a:buFont typeface="Arial" panose="020B0604020202020204" pitchFamily="34" charset="0"/>
              <a:buChar char="•"/>
            </a:pPr>
            <a:r>
              <a:rPr lang="en-US" dirty="0"/>
              <a:t>Tons of ponderosa pine regeneration in Ferris – highly variable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Regeneration in pockets and absent from other areas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NOTE: All seedlings observed were 0.25-05m in height</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Regeneration is likely only a few-several years old</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9390292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973E-8E7B-CA43-BC8F-BBF26F3AAA27}"/>
              </a:ext>
            </a:extLst>
          </p:cNvPr>
          <p:cNvSpPr>
            <a:spLocks noGrp="1"/>
          </p:cNvSpPr>
          <p:nvPr>
            <p:ph type="title"/>
          </p:nvPr>
        </p:nvSpPr>
        <p:spPr/>
        <p:txBody>
          <a:bodyPr/>
          <a:lstStyle/>
          <a:p>
            <a:r>
              <a:rPr lang="en-US" dirty="0"/>
              <a:t>Trees - Ponderosa Pine Regeneration</a:t>
            </a:r>
          </a:p>
        </p:txBody>
      </p:sp>
      <p:pic>
        <p:nvPicPr>
          <p:cNvPr id="5" name="Content Placeholder 4">
            <a:extLst>
              <a:ext uri="{FF2B5EF4-FFF2-40B4-BE49-F238E27FC236}">
                <a16:creationId xmlns:a16="http://schemas.microsoft.com/office/drawing/2014/main" id="{36262685-22C0-0E46-9691-F999E3C27AD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747261" y="1287081"/>
            <a:ext cx="7221976" cy="5570918"/>
          </a:xfrm>
        </p:spPr>
      </p:pic>
      <p:sp>
        <p:nvSpPr>
          <p:cNvPr id="3" name="TextBox 2">
            <a:extLst>
              <a:ext uri="{FF2B5EF4-FFF2-40B4-BE49-F238E27FC236}">
                <a16:creationId xmlns:a16="http://schemas.microsoft.com/office/drawing/2014/main" id="{DB4AE710-B59F-6A4B-9004-E637A6C25B8D}"/>
              </a:ext>
            </a:extLst>
          </p:cNvPr>
          <p:cNvSpPr txBox="1"/>
          <p:nvPr/>
        </p:nvSpPr>
        <p:spPr>
          <a:xfrm>
            <a:off x="269271" y="1621237"/>
            <a:ext cx="3960530" cy="2862322"/>
          </a:xfrm>
          <a:prstGeom prst="rect">
            <a:avLst/>
          </a:prstGeom>
          <a:noFill/>
        </p:spPr>
        <p:txBody>
          <a:bodyPr wrap="square" rtlCol="0">
            <a:spAutoFit/>
          </a:bodyPr>
          <a:lstStyle/>
          <a:p>
            <a:pPr marL="285750" indent="-285750">
              <a:buFont typeface="Arial" panose="020B0604020202020204" pitchFamily="34" charset="0"/>
              <a:buChar char="•"/>
            </a:pPr>
            <a:r>
              <a:rPr lang="en-US" dirty="0"/>
              <a:t>Tons of ponderosa pine regeneration in Ferris – highly variable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Regeneration in pockets and absent from other areas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Plot photo from Ferris plots</a:t>
            </a:r>
          </a:p>
        </p:txBody>
      </p:sp>
      <p:pic>
        <p:nvPicPr>
          <p:cNvPr id="6" name="Picture 5" descr="A picture containing grass, outdoor, tree, forest&#10;&#10;Description automatically generated">
            <a:extLst>
              <a:ext uri="{FF2B5EF4-FFF2-40B4-BE49-F238E27FC236}">
                <a16:creationId xmlns:a16="http://schemas.microsoft.com/office/drawing/2014/main" id="{0E03626F-6C4F-AE44-A065-F9D2B9434E9B}"/>
              </a:ext>
            </a:extLst>
          </p:cNvPr>
          <p:cNvPicPr>
            <a:picLocks noChangeAspect="1"/>
          </p:cNvPicPr>
          <p:nvPr/>
        </p:nvPicPr>
        <p:blipFill>
          <a:blip r:embed="rId4"/>
          <a:stretch>
            <a:fillRect/>
          </a:stretch>
        </p:blipFill>
        <p:spPr>
          <a:xfrm>
            <a:off x="4747260" y="1293137"/>
            <a:ext cx="7444739" cy="5583554"/>
          </a:xfrm>
          <a:prstGeom prst="rect">
            <a:avLst/>
          </a:prstGeom>
        </p:spPr>
      </p:pic>
      <p:sp>
        <p:nvSpPr>
          <p:cNvPr id="7" name="Oval 6">
            <a:extLst>
              <a:ext uri="{FF2B5EF4-FFF2-40B4-BE49-F238E27FC236}">
                <a16:creationId xmlns:a16="http://schemas.microsoft.com/office/drawing/2014/main" id="{3FA10DA0-EA25-2943-ABBD-C0F5E8036AFE}"/>
              </a:ext>
            </a:extLst>
          </p:cNvPr>
          <p:cNvSpPr/>
          <p:nvPr/>
        </p:nvSpPr>
        <p:spPr>
          <a:xfrm>
            <a:off x="5766892" y="5296618"/>
            <a:ext cx="4929864" cy="1850287"/>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72077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973E-8E7B-CA43-BC8F-BBF26F3AAA27}"/>
              </a:ext>
            </a:extLst>
          </p:cNvPr>
          <p:cNvSpPr>
            <a:spLocks noGrp="1"/>
          </p:cNvSpPr>
          <p:nvPr>
            <p:ph type="title"/>
          </p:nvPr>
        </p:nvSpPr>
        <p:spPr/>
        <p:txBody>
          <a:bodyPr/>
          <a:lstStyle/>
          <a:p>
            <a:r>
              <a:rPr lang="en-US" dirty="0"/>
              <a:t>Trees - Ponderosa Pine Regeneration</a:t>
            </a:r>
          </a:p>
        </p:txBody>
      </p:sp>
      <p:sp>
        <p:nvSpPr>
          <p:cNvPr id="3" name="TextBox 2">
            <a:extLst>
              <a:ext uri="{FF2B5EF4-FFF2-40B4-BE49-F238E27FC236}">
                <a16:creationId xmlns:a16="http://schemas.microsoft.com/office/drawing/2014/main" id="{DB4AE710-B59F-6A4B-9004-E637A6C25B8D}"/>
              </a:ext>
            </a:extLst>
          </p:cNvPr>
          <p:cNvSpPr txBox="1"/>
          <p:nvPr/>
        </p:nvSpPr>
        <p:spPr>
          <a:xfrm>
            <a:off x="269271" y="1621237"/>
            <a:ext cx="3960530" cy="3139321"/>
          </a:xfrm>
          <a:prstGeom prst="rect">
            <a:avLst/>
          </a:prstGeom>
          <a:noFill/>
        </p:spPr>
        <p:txBody>
          <a:bodyPr wrap="square" rtlCol="0">
            <a:spAutoFit/>
          </a:bodyPr>
          <a:lstStyle/>
          <a:p>
            <a:pPr marL="285750" indent="-285750">
              <a:buFont typeface="Arial" panose="020B0604020202020204" pitchFamily="34" charset="0"/>
              <a:buChar char="•"/>
            </a:pPr>
            <a:r>
              <a:rPr lang="en-US" dirty="0"/>
              <a:t>Tons of ponderosa pine regeneration in Ferris – highly variable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Regeneration in pockets and absent from other areas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p:txBody>
      </p:sp>
      <p:pic>
        <p:nvPicPr>
          <p:cNvPr id="8" name="Picture 7">
            <a:extLst>
              <a:ext uri="{FF2B5EF4-FFF2-40B4-BE49-F238E27FC236}">
                <a16:creationId xmlns:a16="http://schemas.microsoft.com/office/drawing/2014/main" id="{A7662421-C3E9-D84B-AF6B-B764967DB72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521512" y="1289086"/>
            <a:ext cx="7670489" cy="5577931"/>
          </a:xfrm>
          <a:prstGeom prst="rect">
            <a:avLst/>
          </a:prstGeom>
        </p:spPr>
      </p:pic>
      <p:sp>
        <p:nvSpPr>
          <p:cNvPr id="12" name="TextBox 11">
            <a:extLst>
              <a:ext uri="{FF2B5EF4-FFF2-40B4-BE49-F238E27FC236}">
                <a16:creationId xmlns:a16="http://schemas.microsoft.com/office/drawing/2014/main" id="{DC0F5DB1-8556-C14B-8E78-6465DDBD4347}"/>
              </a:ext>
            </a:extLst>
          </p:cNvPr>
          <p:cNvSpPr txBox="1"/>
          <p:nvPr/>
        </p:nvSpPr>
        <p:spPr>
          <a:xfrm>
            <a:off x="10142546" y="1424893"/>
            <a:ext cx="369909" cy="307777"/>
          </a:xfrm>
          <a:prstGeom prst="rect">
            <a:avLst/>
          </a:prstGeom>
          <a:noFill/>
        </p:spPr>
        <p:txBody>
          <a:bodyPr wrap="none" rtlCol="0">
            <a:spAutoFit/>
          </a:bodyPr>
          <a:lstStyle/>
          <a:p>
            <a:r>
              <a:rPr lang="en-US" sz="1400" dirty="0">
                <a:solidFill>
                  <a:schemeClr val="bg1"/>
                </a:solidFill>
              </a:rPr>
              <a:t>CT</a:t>
            </a:r>
            <a:endParaRPr lang="en-US" dirty="0">
              <a:solidFill>
                <a:schemeClr val="bg1"/>
              </a:solidFill>
            </a:endParaRPr>
          </a:p>
        </p:txBody>
      </p:sp>
    </p:spTree>
    <p:extLst>
      <p:ext uri="{BB962C8B-B14F-4D97-AF65-F5344CB8AC3E}">
        <p14:creationId xmlns:p14="http://schemas.microsoft.com/office/powerpoint/2010/main" val="27787897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973E-8E7B-CA43-BC8F-BBF26F3AAA27}"/>
              </a:ext>
            </a:extLst>
          </p:cNvPr>
          <p:cNvSpPr>
            <a:spLocks noGrp="1"/>
          </p:cNvSpPr>
          <p:nvPr>
            <p:ph type="title"/>
          </p:nvPr>
        </p:nvSpPr>
        <p:spPr/>
        <p:txBody>
          <a:bodyPr/>
          <a:lstStyle/>
          <a:p>
            <a:r>
              <a:rPr lang="en-US" dirty="0"/>
              <a:t>Trees - Ponderosa Pine Canopy Cover</a:t>
            </a:r>
          </a:p>
        </p:txBody>
      </p:sp>
      <p:pic>
        <p:nvPicPr>
          <p:cNvPr id="5" name="Content Placeholder 4">
            <a:extLst>
              <a:ext uri="{FF2B5EF4-FFF2-40B4-BE49-F238E27FC236}">
                <a16:creationId xmlns:a16="http://schemas.microsoft.com/office/drawing/2014/main" id="{36262685-22C0-0E46-9691-F999E3C27AD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747261" y="1439528"/>
            <a:ext cx="7444739" cy="5428455"/>
          </a:xfrm>
        </p:spPr>
      </p:pic>
      <p:cxnSp>
        <p:nvCxnSpPr>
          <p:cNvPr id="4" name="Straight Connector 3">
            <a:extLst>
              <a:ext uri="{FF2B5EF4-FFF2-40B4-BE49-F238E27FC236}">
                <a16:creationId xmlns:a16="http://schemas.microsoft.com/office/drawing/2014/main" id="{0569907D-3F55-804A-9495-726235E50259}"/>
              </a:ext>
            </a:extLst>
          </p:cNvPr>
          <p:cNvCxnSpPr/>
          <p:nvPr/>
        </p:nvCxnSpPr>
        <p:spPr>
          <a:xfrm>
            <a:off x="8745703" y="6047381"/>
            <a:ext cx="0" cy="347809"/>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853E691F-0AD2-BE4B-8A61-3FF158BA07A3}"/>
              </a:ext>
            </a:extLst>
          </p:cNvPr>
          <p:cNvCxnSpPr/>
          <p:nvPr/>
        </p:nvCxnSpPr>
        <p:spPr>
          <a:xfrm>
            <a:off x="10798896" y="5668718"/>
            <a:ext cx="0" cy="746106"/>
          </a:xfrm>
          <a:prstGeom prst="line">
            <a:avLst/>
          </a:prstGeom>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7987E11D-3047-3F4B-B454-DA7926910463}"/>
              </a:ext>
            </a:extLst>
          </p:cNvPr>
          <p:cNvSpPr txBox="1"/>
          <p:nvPr/>
        </p:nvSpPr>
        <p:spPr>
          <a:xfrm>
            <a:off x="235612" y="1604407"/>
            <a:ext cx="3971750" cy="1477328"/>
          </a:xfrm>
          <a:prstGeom prst="rect">
            <a:avLst/>
          </a:prstGeom>
          <a:noFill/>
        </p:spPr>
        <p:txBody>
          <a:bodyPr wrap="square" rtlCol="0">
            <a:spAutoFit/>
          </a:bodyPr>
          <a:lstStyle/>
          <a:p>
            <a:pPr marL="285750" indent="-285750">
              <a:buFont typeface="Arial" panose="020B0604020202020204" pitchFamily="34" charset="0"/>
              <a:buChar char="•"/>
            </a:pPr>
            <a:r>
              <a:rPr lang="en-US" dirty="0"/>
              <a:t>Highly variable </a:t>
            </a:r>
          </a:p>
          <a:p>
            <a:pPr marL="742950" lvl="1" indent="-285750">
              <a:buFont typeface="Arial" panose="020B0604020202020204" pitchFamily="34" charset="0"/>
              <a:buChar char="•"/>
            </a:pPr>
            <a:r>
              <a:rPr lang="en-US" dirty="0"/>
              <a:t>Mix of openings and closure</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Most trees contributing to canopy cover are overstory codominant trees</a:t>
            </a:r>
          </a:p>
        </p:txBody>
      </p:sp>
    </p:spTree>
    <p:extLst>
      <p:ext uri="{BB962C8B-B14F-4D97-AF65-F5344CB8AC3E}">
        <p14:creationId xmlns:p14="http://schemas.microsoft.com/office/powerpoint/2010/main" val="3278222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EF0C-3936-4843-9C09-5C2E913F512B}"/>
              </a:ext>
            </a:extLst>
          </p:cNvPr>
          <p:cNvSpPr>
            <a:spLocks noGrp="1"/>
          </p:cNvSpPr>
          <p:nvPr>
            <p:ph type="title"/>
          </p:nvPr>
        </p:nvSpPr>
        <p:spPr/>
        <p:txBody>
          <a:bodyPr/>
          <a:lstStyle/>
          <a:p>
            <a:r>
              <a:rPr lang="en-US" dirty="0"/>
              <a:t>Lone Pine Today</a:t>
            </a:r>
          </a:p>
        </p:txBody>
      </p:sp>
      <p:sp>
        <p:nvSpPr>
          <p:cNvPr id="3" name="Content Placeholder 2">
            <a:extLst>
              <a:ext uri="{FF2B5EF4-FFF2-40B4-BE49-F238E27FC236}">
                <a16:creationId xmlns:a16="http://schemas.microsoft.com/office/drawing/2014/main" id="{0911E781-E744-4945-90DB-B8FB2D5F7734}"/>
              </a:ext>
            </a:extLst>
          </p:cNvPr>
          <p:cNvSpPr>
            <a:spLocks noGrp="1"/>
          </p:cNvSpPr>
          <p:nvPr>
            <p:ph idx="1"/>
          </p:nvPr>
        </p:nvSpPr>
        <p:spPr>
          <a:xfrm>
            <a:off x="838200" y="1825625"/>
            <a:ext cx="5532912" cy="4351338"/>
          </a:xfrm>
        </p:spPr>
        <p:txBody>
          <a:bodyPr>
            <a:normAutofit fontScale="92500" lnSpcReduction="20000"/>
          </a:bodyPr>
          <a:lstStyle/>
          <a:p>
            <a:r>
              <a:rPr lang="en-US" dirty="0"/>
              <a:t>Recent </a:t>
            </a:r>
            <a:r>
              <a:rPr lang="en-US" dirty="0" err="1"/>
              <a:t>roundheaded</a:t>
            </a:r>
            <a:r>
              <a:rPr lang="en-US" dirty="0"/>
              <a:t> beetle/mountain pine beetle mortality </a:t>
            </a:r>
          </a:p>
          <a:p>
            <a:pPr lvl="1"/>
            <a:r>
              <a:rPr lang="en-US" b="1" dirty="0"/>
              <a:t>Unknown</a:t>
            </a:r>
            <a:r>
              <a:rPr lang="en-US" dirty="0"/>
              <a:t>: </a:t>
            </a:r>
          </a:p>
          <a:p>
            <a:pPr lvl="2"/>
            <a:r>
              <a:rPr lang="en-US" dirty="0"/>
              <a:t>Drought related? (</a:t>
            </a:r>
            <a:r>
              <a:rPr lang="en-US" dirty="0" err="1"/>
              <a:t>Hatmann</a:t>
            </a:r>
            <a:r>
              <a:rPr lang="en-US" dirty="0"/>
              <a:t> et al. 2018)</a:t>
            </a:r>
          </a:p>
          <a:p>
            <a:pPr lvl="2"/>
            <a:r>
              <a:rPr lang="en-US" dirty="0"/>
              <a:t>Stand characteristic related? (</a:t>
            </a:r>
            <a:r>
              <a:rPr lang="en-US" dirty="0" err="1"/>
              <a:t>Nergron</a:t>
            </a:r>
            <a:r>
              <a:rPr lang="en-US" dirty="0"/>
              <a:t> et al. 2009)</a:t>
            </a:r>
          </a:p>
          <a:p>
            <a:pPr lvl="2"/>
            <a:endParaRPr lang="en-US" dirty="0"/>
          </a:p>
          <a:p>
            <a:r>
              <a:rPr lang="en-US" dirty="0"/>
              <a:t>CSFS shows over 20,000 acres infested</a:t>
            </a:r>
          </a:p>
          <a:p>
            <a:pPr lvl="2"/>
            <a:r>
              <a:rPr lang="en-US" dirty="0"/>
              <a:t>Less than 10% of trees killed on 19,400 acres</a:t>
            </a:r>
          </a:p>
          <a:p>
            <a:pPr lvl="3"/>
            <a:r>
              <a:rPr lang="en-US" dirty="0"/>
              <a:t>Up to 50% killed on &lt;600 acres</a:t>
            </a:r>
          </a:p>
          <a:p>
            <a:pPr lvl="3"/>
            <a:r>
              <a:rPr lang="en-US" dirty="0"/>
              <a:t>CSFS data went down in acreage from 2018-2019</a:t>
            </a:r>
          </a:p>
          <a:p>
            <a:pPr marL="914400" lvl="2" indent="0">
              <a:buNone/>
            </a:pPr>
            <a:endParaRPr lang="en-US" dirty="0"/>
          </a:p>
          <a:p>
            <a:pPr marL="914400" lvl="2" indent="0">
              <a:buNone/>
            </a:pPr>
            <a:endParaRPr lang="en-US" dirty="0"/>
          </a:p>
          <a:p>
            <a:pPr marL="914400" lvl="2" indent="0">
              <a:buNone/>
            </a:pPr>
            <a:endParaRPr lang="en-US" dirty="0"/>
          </a:p>
          <a:p>
            <a:endParaRPr lang="en-US" dirty="0"/>
          </a:p>
          <a:p>
            <a:pPr lvl="1"/>
            <a:endParaRPr lang="en-US" dirty="0"/>
          </a:p>
        </p:txBody>
      </p:sp>
      <p:pic>
        <p:nvPicPr>
          <p:cNvPr id="5" name="Picture 4" descr="A tree in a forest&#10;&#10;Description automatically generated">
            <a:extLst>
              <a:ext uri="{FF2B5EF4-FFF2-40B4-BE49-F238E27FC236}">
                <a16:creationId xmlns:a16="http://schemas.microsoft.com/office/drawing/2014/main" id="{70876139-2F07-2F49-BDBA-371187BED5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68558" y="3043825"/>
            <a:ext cx="5723442" cy="3814175"/>
          </a:xfrm>
          <a:prstGeom prst="rect">
            <a:avLst/>
          </a:prstGeom>
        </p:spPr>
      </p:pic>
    </p:spTree>
    <p:extLst>
      <p:ext uri="{BB962C8B-B14F-4D97-AF65-F5344CB8AC3E}">
        <p14:creationId xmlns:p14="http://schemas.microsoft.com/office/powerpoint/2010/main" val="4024959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973E-8E7B-CA43-BC8F-BBF26F3AAA27}"/>
              </a:ext>
            </a:extLst>
          </p:cNvPr>
          <p:cNvSpPr>
            <a:spLocks noGrp="1"/>
          </p:cNvSpPr>
          <p:nvPr>
            <p:ph type="title"/>
          </p:nvPr>
        </p:nvSpPr>
        <p:spPr/>
        <p:txBody>
          <a:bodyPr/>
          <a:lstStyle/>
          <a:p>
            <a:r>
              <a:rPr lang="en-US" dirty="0"/>
              <a:t>Trees - Ponderosa Pine Crown Base Height</a:t>
            </a:r>
          </a:p>
        </p:txBody>
      </p:sp>
      <p:pic>
        <p:nvPicPr>
          <p:cNvPr id="5" name="Content Placeholder 4">
            <a:extLst>
              <a:ext uri="{FF2B5EF4-FFF2-40B4-BE49-F238E27FC236}">
                <a16:creationId xmlns:a16="http://schemas.microsoft.com/office/drawing/2014/main" id="{36262685-22C0-0E46-9691-F999E3C27AD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747261" y="1610017"/>
            <a:ext cx="7221975" cy="5266023"/>
          </a:xfrm>
        </p:spPr>
      </p:pic>
      <p:sp>
        <p:nvSpPr>
          <p:cNvPr id="3" name="TextBox 2">
            <a:extLst>
              <a:ext uri="{FF2B5EF4-FFF2-40B4-BE49-F238E27FC236}">
                <a16:creationId xmlns:a16="http://schemas.microsoft.com/office/drawing/2014/main" id="{0D2FAA30-728D-0F4B-9192-71C2B621B35F}"/>
              </a:ext>
            </a:extLst>
          </p:cNvPr>
          <p:cNvSpPr txBox="1"/>
          <p:nvPr/>
        </p:nvSpPr>
        <p:spPr>
          <a:xfrm>
            <a:off x="286101" y="1610017"/>
            <a:ext cx="3758576" cy="646331"/>
          </a:xfrm>
          <a:prstGeom prst="rect">
            <a:avLst/>
          </a:prstGeom>
          <a:noFill/>
        </p:spPr>
        <p:txBody>
          <a:bodyPr wrap="square" rtlCol="0">
            <a:spAutoFit/>
          </a:bodyPr>
          <a:lstStyle/>
          <a:p>
            <a:pPr marL="285750" indent="-285750">
              <a:buFont typeface="Arial" panose="020B0604020202020204" pitchFamily="34" charset="0"/>
              <a:buChar char="•"/>
            </a:pPr>
            <a:r>
              <a:rPr lang="en-US" dirty="0"/>
              <a:t>Variable CBH – likely driven by variable tree heights</a:t>
            </a:r>
          </a:p>
        </p:txBody>
      </p:sp>
      <p:sp>
        <p:nvSpPr>
          <p:cNvPr id="6" name="TextBox 5">
            <a:extLst>
              <a:ext uri="{FF2B5EF4-FFF2-40B4-BE49-F238E27FC236}">
                <a16:creationId xmlns:a16="http://schemas.microsoft.com/office/drawing/2014/main" id="{F53A967B-40C5-A144-BB19-0678FC247EAC}"/>
              </a:ext>
            </a:extLst>
          </p:cNvPr>
          <p:cNvSpPr txBox="1"/>
          <p:nvPr/>
        </p:nvSpPr>
        <p:spPr>
          <a:xfrm>
            <a:off x="8285698" y="6400799"/>
            <a:ext cx="369909" cy="307777"/>
          </a:xfrm>
          <a:prstGeom prst="rect">
            <a:avLst/>
          </a:prstGeom>
          <a:noFill/>
        </p:spPr>
        <p:txBody>
          <a:bodyPr wrap="none" rtlCol="0">
            <a:spAutoFit/>
          </a:bodyPr>
          <a:lstStyle/>
          <a:p>
            <a:r>
              <a:rPr lang="en-US" sz="1400" dirty="0">
                <a:solidFill>
                  <a:schemeClr val="bg1"/>
                </a:solidFill>
              </a:rPr>
              <a:t>CT</a:t>
            </a:r>
            <a:endParaRPr lang="en-US" dirty="0">
              <a:solidFill>
                <a:schemeClr val="bg1"/>
              </a:solidFill>
            </a:endParaRPr>
          </a:p>
        </p:txBody>
      </p:sp>
    </p:spTree>
    <p:extLst>
      <p:ext uri="{BB962C8B-B14F-4D97-AF65-F5344CB8AC3E}">
        <p14:creationId xmlns:p14="http://schemas.microsoft.com/office/powerpoint/2010/main" val="28614748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973E-8E7B-CA43-BC8F-BBF26F3AAA27}"/>
              </a:ext>
            </a:extLst>
          </p:cNvPr>
          <p:cNvSpPr>
            <a:spLocks noGrp="1"/>
          </p:cNvSpPr>
          <p:nvPr>
            <p:ph type="title"/>
          </p:nvPr>
        </p:nvSpPr>
        <p:spPr/>
        <p:txBody>
          <a:bodyPr/>
          <a:lstStyle/>
          <a:p>
            <a:r>
              <a:rPr lang="en-US" dirty="0"/>
              <a:t>Shrubs – All species</a:t>
            </a:r>
          </a:p>
        </p:txBody>
      </p:sp>
      <p:pic>
        <p:nvPicPr>
          <p:cNvPr id="5" name="Content Placeholder 4">
            <a:extLst>
              <a:ext uri="{FF2B5EF4-FFF2-40B4-BE49-F238E27FC236}">
                <a16:creationId xmlns:a16="http://schemas.microsoft.com/office/drawing/2014/main" id="{36262685-22C0-0E46-9691-F999E3C27AD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747261" y="1287081"/>
            <a:ext cx="7221975" cy="5570917"/>
          </a:xfrm>
        </p:spPr>
      </p:pic>
      <p:sp>
        <p:nvSpPr>
          <p:cNvPr id="3" name="TextBox 2">
            <a:extLst>
              <a:ext uri="{FF2B5EF4-FFF2-40B4-BE49-F238E27FC236}">
                <a16:creationId xmlns:a16="http://schemas.microsoft.com/office/drawing/2014/main" id="{6FCE1639-8538-C444-853D-EA5D8999EBAD}"/>
              </a:ext>
            </a:extLst>
          </p:cNvPr>
          <p:cNvSpPr txBox="1"/>
          <p:nvPr/>
        </p:nvSpPr>
        <p:spPr>
          <a:xfrm>
            <a:off x="342199" y="1767092"/>
            <a:ext cx="3921261" cy="923330"/>
          </a:xfrm>
          <a:prstGeom prst="rect">
            <a:avLst/>
          </a:prstGeom>
          <a:noFill/>
        </p:spPr>
        <p:txBody>
          <a:bodyPr wrap="square" rtlCol="0">
            <a:spAutoFit/>
          </a:bodyPr>
          <a:lstStyle/>
          <a:p>
            <a:pPr marL="285750" indent="-285750">
              <a:buFont typeface="Arial" panose="020B0604020202020204" pitchFamily="34" charset="0"/>
              <a:buChar char="•"/>
            </a:pPr>
            <a:r>
              <a:rPr lang="en-US" dirty="0"/>
              <a:t>Diverse shrub species composition</a:t>
            </a:r>
          </a:p>
          <a:p>
            <a:pPr marL="742950" lvl="1" indent="-285750">
              <a:buFont typeface="Arial" panose="020B0604020202020204" pitchFamily="34" charset="0"/>
              <a:buChar char="•"/>
            </a:pPr>
            <a:r>
              <a:rPr lang="en-US" dirty="0"/>
              <a:t>Dominated by </a:t>
            </a:r>
            <a:r>
              <a:rPr lang="en-US" dirty="0" err="1"/>
              <a:t>Gambel</a:t>
            </a:r>
            <a:r>
              <a:rPr lang="en-US" dirty="0"/>
              <a:t> Oak, Serviceberry, and Snowberry</a:t>
            </a:r>
          </a:p>
        </p:txBody>
      </p:sp>
      <p:sp>
        <p:nvSpPr>
          <p:cNvPr id="7" name="TextBox 6">
            <a:extLst>
              <a:ext uri="{FF2B5EF4-FFF2-40B4-BE49-F238E27FC236}">
                <a16:creationId xmlns:a16="http://schemas.microsoft.com/office/drawing/2014/main" id="{6A275808-23AE-0148-AF1B-6BE63F7ABE5F}"/>
              </a:ext>
            </a:extLst>
          </p:cNvPr>
          <p:cNvSpPr txBox="1"/>
          <p:nvPr/>
        </p:nvSpPr>
        <p:spPr>
          <a:xfrm>
            <a:off x="7848132" y="6185098"/>
            <a:ext cx="369909" cy="307777"/>
          </a:xfrm>
          <a:prstGeom prst="rect">
            <a:avLst/>
          </a:prstGeom>
          <a:noFill/>
        </p:spPr>
        <p:txBody>
          <a:bodyPr wrap="none" rtlCol="0">
            <a:spAutoFit/>
          </a:bodyPr>
          <a:lstStyle/>
          <a:p>
            <a:r>
              <a:rPr lang="en-US" sz="1400" dirty="0">
                <a:solidFill>
                  <a:schemeClr val="bg1"/>
                </a:solidFill>
              </a:rPr>
              <a:t>CT</a:t>
            </a:r>
            <a:endParaRPr lang="en-US" dirty="0">
              <a:solidFill>
                <a:schemeClr val="bg1"/>
              </a:solidFill>
            </a:endParaRPr>
          </a:p>
        </p:txBody>
      </p:sp>
    </p:spTree>
    <p:extLst>
      <p:ext uri="{BB962C8B-B14F-4D97-AF65-F5344CB8AC3E}">
        <p14:creationId xmlns:p14="http://schemas.microsoft.com/office/powerpoint/2010/main" val="19714803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973E-8E7B-CA43-BC8F-BBF26F3AAA27}"/>
              </a:ext>
            </a:extLst>
          </p:cNvPr>
          <p:cNvSpPr>
            <a:spLocks noGrp="1"/>
          </p:cNvSpPr>
          <p:nvPr>
            <p:ph type="title"/>
          </p:nvPr>
        </p:nvSpPr>
        <p:spPr/>
        <p:txBody>
          <a:bodyPr/>
          <a:lstStyle/>
          <a:p>
            <a:r>
              <a:rPr lang="en-US" dirty="0"/>
              <a:t>Shrubs – Oak</a:t>
            </a:r>
          </a:p>
        </p:txBody>
      </p:sp>
      <p:pic>
        <p:nvPicPr>
          <p:cNvPr id="5" name="Content Placeholder 4">
            <a:extLst>
              <a:ext uri="{FF2B5EF4-FFF2-40B4-BE49-F238E27FC236}">
                <a16:creationId xmlns:a16="http://schemas.microsoft.com/office/drawing/2014/main" id="{36262685-22C0-0E46-9691-F999E3C27AD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747261" y="1439528"/>
            <a:ext cx="7221975" cy="5266023"/>
          </a:xfrm>
        </p:spPr>
      </p:pic>
      <p:sp>
        <p:nvSpPr>
          <p:cNvPr id="3" name="TextBox 2">
            <a:extLst>
              <a:ext uri="{FF2B5EF4-FFF2-40B4-BE49-F238E27FC236}">
                <a16:creationId xmlns:a16="http://schemas.microsoft.com/office/drawing/2014/main" id="{A21CEC61-9DCE-9241-8D53-30F7BCCC4871}"/>
              </a:ext>
            </a:extLst>
          </p:cNvPr>
          <p:cNvSpPr txBox="1"/>
          <p:nvPr/>
        </p:nvSpPr>
        <p:spPr>
          <a:xfrm>
            <a:off x="420736" y="1800751"/>
            <a:ext cx="3691259" cy="1477328"/>
          </a:xfrm>
          <a:prstGeom prst="rect">
            <a:avLst/>
          </a:prstGeom>
          <a:noFill/>
        </p:spPr>
        <p:txBody>
          <a:bodyPr wrap="square" rtlCol="0">
            <a:spAutoFit/>
          </a:bodyPr>
          <a:lstStyle/>
          <a:p>
            <a:pPr marL="285750" indent="-285750">
              <a:buFont typeface="Arial" panose="020B0604020202020204" pitchFamily="34" charset="0"/>
              <a:buChar char="•"/>
            </a:pPr>
            <a:r>
              <a:rPr lang="en-US" dirty="0"/>
              <a:t>More taller oaks in the LTR and STS units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More shorter oaks in Ferris</a:t>
            </a:r>
          </a:p>
          <a:p>
            <a:pPr marL="742950" lvl="1" indent="-285750">
              <a:buFont typeface="Arial" panose="020B0604020202020204" pitchFamily="34" charset="0"/>
              <a:buChar char="•"/>
            </a:pPr>
            <a:r>
              <a:rPr lang="en-US" dirty="0"/>
              <a:t>But highly variable</a:t>
            </a:r>
          </a:p>
        </p:txBody>
      </p:sp>
    </p:spTree>
    <p:extLst>
      <p:ext uri="{BB962C8B-B14F-4D97-AF65-F5344CB8AC3E}">
        <p14:creationId xmlns:p14="http://schemas.microsoft.com/office/powerpoint/2010/main" val="42405127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973E-8E7B-CA43-BC8F-BBF26F3AAA27}"/>
              </a:ext>
            </a:extLst>
          </p:cNvPr>
          <p:cNvSpPr>
            <a:spLocks noGrp="1"/>
          </p:cNvSpPr>
          <p:nvPr>
            <p:ph type="title"/>
          </p:nvPr>
        </p:nvSpPr>
        <p:spPr/>
        <p:txBody>
          <a:bodyPr/>
          <a:lstStyle/>
          <a:p>
            <a:r>
              <a:rPr lang="en-US" dirty="0"/>
              <a:t>Ground Cover – Forbs and Grasses</a:t>
            </a:r>
          </a:p>
        </p:txBody>
      </p:sp>
      <p:pic>
        <p:nvPicPr>
          <p:cNvPr id="5" name="Content Placeholder 4">
            <a:extLst>
              <a:ext uri="{FF2B5EF4-FFF2-40B4-BE49-F238E27FC236}">
                <a16:creationId xmlns:a16="http://schemas.microsoft.com/office/drawing/2014/main" id="{36262685-22C0-0E46-9691-F999E3C27AD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747264" y="1439530"/>
            <a:ext cx="7221973" cy="5266021"/>
          </a:xfrm>
        </p:spPr>
      </p:pic>
      <p:sp>
        <p:nvSpPr>
          <p:cNvPr id="3" name="TextBox 2">
            <a:extLst>
              <a:ext uri="{FF2B5EF4-FFF2-40B4-BE49-F238E27FC236}">
                <a16:creationId xmlns:a16="http://schemas.microsoft.com/office/drawing/2014/main" id="{00420F33-A8EA-2847-A920-7FAC827930DF}"/>
              </a:ext>
            </a:extLst>
          </p:cNvPr>
          <p:cNvSpPr txBox="1"/>
          <p:nvPr/>
        </p:nvSpPr>
        <p:spPr>
          <a:xfrm>
            <a:off x="409517" y="1593188"/>
            <a:ext cx="3853943" cy="646331"/>
          </a:xfrm>
          <a:prstGeom prst="rect">
            <a:avLst/>
          </a:prstGeom>
          <a:noFill/>
        </p:spPr>
        <p:txBody>
          <a:bodyPr wrap="square" rtlCol="0">
            <a:spAutoFit/>
          </a:bodyPr>
          <a:lstStyle/>
          <a:p>
            <a:pPr marL="285750" indent="-285750">
              <a:buFont typeface="Arial" panose="020B0604020202020204" pitchFamily="34" charset="0"/>
              <a:buChar char="•"/>
            </a:pPr>
            <a:r>
              <a:rPr lang="en-US" dirty="0"/>
              <a:t>Minimal grass cover (~ 5-7%) in all stands</a:t>
            </a:r>
          </a:p>
        </p:txBody>
      </p:sp>
      <p:sp>
        <p:nvSpPr>
          <p:cNvPr id="4" name="TextBox 3">
            <a:extLst>
              <a:ext uri="{FF2B5EF4-FFF2-40B4-BE49-F238E27FC236}">
                <a16:creationId xmlns:a16="http://schemas.microsoft.com/office/drawing/2014/main" id="{3BA2FB8F-BB94-2745-86DC-70FEFE00FB1E}"/>
              </a:ext>
            </a:extLst>
          </p:cNvPr>
          <p:cNvSpPr txBox="1"/>
          <p:nvPr/>
        </p:nvSpPr>
        <p:spPr>
          <a:xfrm>
            <a:off x="7655970" y="5673823"/>
            <a:ext cx="593432" cy="369332"/>
          </a:xfrm>
          <a:prstGeom prst="rect">
            <a:avLst/>
          </a:prstGeom>
          <a:noFill/>
        </p:spPr>
        <p:txBody>
          <a:bodyPr wrap="none" rtlCol="0">
            <a:spAutoFit/>
          </a:bodyPr>
          <a:lstStyle/>
          <a:p>
            <a:r>
              <a:rPr lang="en-US" dirty="0">
                <a:solidFill>
                  <a:schemeClr val="bg1"/>
                </a:solidFill>
              </a:rPr>
              <a:t>3.75</a:t>
            </a:r>
          </a:p>
        </p:txBody>
      </p:sp>
      <p:sp>
        <p:nvSpPr>
          <p:cNvPr id="6" name="TextBox 5">
            <a:extLst>
              <a:ext uri="{FF2B5EF4-FFF2-40B4-BE49-F238E27FC236}">
                <a16:creationId xmlns:a16="http://schemas.microsoft.com/office/drawing/2014/main" id="{9664F63E-3EFD-D84F-A48D-9FA69088C99A}"/>
              </a:ext>
            </a:extLst>
          </p:cNvPr>
          <p:cNvSpPr txBox="1"/>
          <p:nvPr/>
        </p:nvSpPr>
        <p:spPr>
          <a:xfrm>
            <a:off x="5404722" y="5673823"/>
            <a:ext cx="593432" cy="369332"/>
          </a:xfrm>
          <a:prstGeom prst="rect">
            <a:avLst/>
          </a:prstGeom>
          <a:noFill/>
        </p:spPr>
        <p:txBody>
          <a:bodyPr wrap="none" rtlCol="0">
            <a:spAutoFit/>
          </a:bodyPr>
          <a:lstStyle/>
          <a:p>
            <a:r>
              <a:rPr lang="en-US" dirty="0">
                <a:solidFill>
                  <a:schemeClr val="bg1"/>
                </a:solidFill>
              </a:rPr>
              <a:t>6.43</a:t>
            </a:r>
          </a:p>
        </p:txBody>
      </p:sp>
      <p:sp>
        <p:nvSpPr>
          <p:cNvPr id="7" name="TextBox 6">
            <a:extLst>
              <a:ext uri="{FF2B5EF4-FFF2-40B4-BE49-F238E27FC236}">
                <a16:creationId xmlns:a16="http://schemas.microsoft.com/office/drawing/2014/main" id="{4A581884-3520-B146-A0E4-E33E856D7663}"/>
              </a:ext>
            </a:extLst>
          </p:cNvPr>
          <p:cNvSpPr txBox="1"/>
          <p:nvPr/>
        </p:nvSpPr>
        <p:spPr>
          <a:xfrm>
            <a:off x="9992814" y="5673823"/>
            <a:ext cx="476412" cy="369332"/>
          </a:xfrm>
          <a:prstGeom prst="rect">
            <a:avLst/>
          </a:prstGeom>
          <a:noFill/>
        </p:spPr>
        <p:txBody>
          <a:bodyPr wrap="none" rtlCol="0">
            <a:spAutoFit/>
          </a:bodyPr>
          <a:lstStyle/>
          <a:p>
            <a:r>
              <a:rPr lang="en-US" dirty="0">
                <a:solidFill>
                  <a:schemeClr val="bg1"/>
                </a:solidFill>
              </a:rPr>
              <a:t>5.6</a:t>
            </a:r>
          </a:p>
        </p:txBody>
      </p:sp>
      <p:sp>
        <p:nvSpPr>
          <p:cNvPr id="8" name="TextBox 7">
            <a:extLst>
              <a:ext uri="{FF2B5EF4-FFF2-40B4-BE49-F238E27FC236}">
                <a16:creationId xmlns:a16="http://schemas.microsoft.com/office/drawing/2014/main" id="{FD9877BE-0DD3-9449-8294-893D2CCF123F}"/>
              </a:ext>
            </a:extLst>
          </p:cNvPr>
          <p:cNvSpPr txBox="1"/>
          <p:nvPr/>
        </p:nvSpPr>
        <p:spPr>
          <a:xfrm>
            <a:off x="8761201" y="5858489"/>
            <a:ext cx="476412" cy="369332"/>
          </a:xfrm>
          <a:prstGeom prst="rect">
            <a:avLst/>
          </a:prstGeom>
          <a:noFill/>
        </p:spPr>
        <p:txBody>
          <a:bodyPr wrap="none" rtlCol="0">
            <a:spAutoFit/>
          </a:bodyPr>
          <a:lstStyle/>
          <a:p>
            <a:r>
              <a:rPr lang="en-US" dirty="0">
                <a:solidFill>
                  <a:schemeClr val="bg1"/>
                </a:solidFill>
              </a:rPr>
              <a:t>2.5</a:t>
            </a:r>
          </a:p>
        </p:txBody>
      </p:sp>
      <p:sp>
        <p:nvSpPr>
          <p:cNvPr id="9" name="TextBox 8">
            <a:extLst>
              <a:ext uri="{FF2B5EF4-FFF2-40B4-BE49-F238E27FC236}">
                <a16:creationId xmlns:a16="http://schemas.microsoft.com/office/drawing/2014/main" id="{004F4E73-F759-774A-87F3-66DB8BDAF7C2}"/>
              </a:ext>
            </a:extLst>
          </p:cNvPr>
          <p:cNvSpPr txBox="1"/>
          <p:nvPr/>
        </p:nvSpPr>
        <p:spPr>
          <a:xfrm>
            <a:off x="11083244" y="5887050"/>
            <a:ext cx="476412" cy="369332"/>
          </a:xfrm>
          <a:prstGeom prst="rect">
            <a:avLst/>
          </a:prstGeom>
          <a:noFill/>
        </p:spPr>
        <p:txBody>
          <a:bodyPr wrap="none" rtlCol="0">
            <a:spAutoFit/>
          </a:bodyPr>
          <a:lstStyle/>
          <a:p>
            <a:r>
              <a:rPr lang="en-US" dirty="0">
                <a:solidFill>
                  <a:schemeClr val="bg1"/>
                </a:solidFill>
              </a:rPr>
              <a:t>1.3</a:t>
            </a:r>
          </a:p>
        </p:txBody>
      </p:sp>
      <p:sp>
        <p:nvSpPr>
          <p:cNvPr id="10" name="TextBox 9">
            <a:extLst>
              <a:ext uri="{FF2B5EF4-FFF2-40B4-BE49-F238E27FC236}">
                <a16:creationId xmlns:a16="http://schemas.microsoft.com/office/drawing/2014/main" id="{6CE66F12-8D94-4446-9FEE-EA0C9BADD518}"/>
              </a:ext>
            </a:extLst>
          </p:cNvPr>
          <p:cNvSpPr txBox="1"/>
          <p:nvPr/>
        </p:nvSpPr>
        <p:spPr>
          <a:xfrm>
            <a:off x="6439158" y="5887050"/>
            <a:ext cx="476412" cy="369332"/>
          </a:xfrm>
          <a:prstGeom prst="rect">
            <a:avLst/>
          </a:prstGeom>
          <a:noFill/>
        </p:spPr>
        <p:txBody>
          <a:bodyPr wrap="none" rtlCol="0">
            <a:spAutoFit/>
          </a:bodyPr>
          <a:lstStyle/>
          <a:p>
            <a:r>
              <a:rPr lang="en-US" dirty="0">
                <a:solidFill>
                  <a:schemeClr val="bg1"/>
                </a:solidFill>
              </a:rPr>
              <a:t>2.1</a:t>
            </a:r>
          </a:p>
        </p:txBody>
      </p:sp>
    </p:spTree>
    <p:extLst>
      <p:ext uri="{BB962C8B-B14F-4D97-AF65-F5344CB8AC3E}">
        <p14:creationId xmlns:p14="http://schemas.microsoft.com/office/powerpoint/2010/main" val="39080457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973E-8E7B-CA43-BC8F-BBF26F3AAA27}"/>
              </a:ext>
            </a:extLst>
          </p:cNvPr>
          <p:cNvSpPr>
            <a:spLocks noGrp="1"/>
          </p:cNvSpPr>
          <p:nvPr>
            <p:ph type="title"/>
          </p:nvPr>
        </p:nvSpPr>
        <p:spPr/>
        <p:txBody>
          <a:bodyPr/>
          <a:lstStyle/>
          <a:p>
            <a:r>
              <a:rPr lang="en-US" dirty="0"/>
              <a:t>Ground Cover – Substrate</a:t>
            </a:r>
          </a:p>
        </p:txBody>
      </p:sp>
      <p:pic>
        <p:nvPicPr>
          <p:cNvPr id="5" name="Content Placeholder 4">
            <a:extLst>
              <a:ext uri="{FF2B5EF4-FFF2-40B4-BE49-F238E27FC236}">
                <a16:creationId xmlns:a16="http://schemas.microsoft.com/office/drawing/2014/main" id="{36262685-22C0-0E46-9691-F999E3C27AD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747264" y="1287083"/>
            <a:ext cx="7221973" cy="5570916"/>
          </a:xfrm>
        </p:spPr>
      </p:pic>
      <p:sp>
        <p:nvSpPr>
          <p:cNvPr id="3" name="TextBox 2">
            <a:extLst>
              <a:ext uri="{FF2B5EF4-FFF2-40B4-BE49-F238E27FC236}">
                <a16:creationId xmlns:a16="http://schemas.microsoft.com/office/drawing/2014/main" id="{FBE18E08-E0DF-C748-93D1-98C4DFC66484}"/>
              </a:ext>
            </a:extLst>
          </p:cNvPr>
          <p:cNvSpPr txBox="1"/>
          <p:nvPr/>
        </p:nvSpPr>
        <p:spPr>
          <a:xfrm>
            <a:off x="387077" y="1638066"/>
            <a:ext cx="3747357" cy="646331"/>
          </a:xfrm>
          <a:prstGeom prst="rect">
            <a:avLst/>
          </a:prstGeom>
          <a:noFill/>
        </p:spPr>
        <p:txBody>
          <a:bodyPr wrap="square" rtlCol="0">
            <a:spAutoFit/>
          </a:bodyPr>
          <a:lstStyle/>
          <a:p>
            <a:pPr marL="285750" indent="-285750">
              <a:buFont typeface="Arial" panose="020B0604020202020204" pitchFamily="34" charset="0"/>
              <a:buChar char="•"/>
            </a:pPr>
            <a:r>
              <a:rPr lang="en-US" dirty="0"/>
              <a:t>Forest floor is predominately litter cover with some bare soil. </a:t>
            </a:r>
          </a:p>
        </p:txBody>
      </p:sp>
    </p:spTree>
    <p:extLst>
      <p:ext uri="{BB962C8B-B14F-4D97-AF65-F5344CB8AC3E}">
        <p14:creationId xmlns:p14="http://schemas.microsoft.com/office/powerpoint/2010/main" val="42433511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973E-8E7B-CA43-BC8F-BBF26F3AAA27}"/>
              </a:ext>
            </a:extLst>
          </p:cNvPr>
          <p:cNvSpPr>
            <a:spLocks noGrp="1"/>
          </p:cNvSpPr>
          <p:nvPr>
            <p:ph type="title"/>
          </p:nvPr>
        </p:nvSpPr>
        <p:spPr/>
        <p:txBody>
          <a:bodyPr/>
          <a:lstStyle/>
          <a:p>
            <a:r>
              <a:rPr lang="en-US" dirty="0"/>
              <a:t>Ground Cover – Fuels</a:t>
            </a:r>
          </a:p>
        </p:txBody>
      </p:sp>
      <p:pic>
        <p:nvPicPr>
          <p:cNvPr id="5" name="Content Placeholder 4">
            <a:extLst>
              <a:ext uri="{FF2B5EF4-FFF2-40B4-BE49-F238E27FC236}">
                <a16:creationId xmlns:a16="http://schemas.microsoft.com/office/drawing/2014/main" id="{36262685-22C0-0E46-9691-F999E3C27AD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747264" y="1439530"/>
            <a:ext cx="7444736" cy="5428453"/>
          </a:xfrm>
        </p:spPr>
      </p:pic>
      <p:sp>
        <p:nvSpPr>
          <p:cNvPr id="3" name="TextBox 2">
            <a:extLst>
              <a:ext uri="{FF2B5EF4-FFF2-40B4-BE49-F238E27FC236}">
                <a16:creationId xmlns:a16="http://schemas.microsoft.com/office/drawing/2014/main" id="{183DD40D-5DDB-314B-ADCA-446D48205015}"/>
              </a:ext>
            </a:extLst>
          </p:cNvPr>
          <p:cNvSpPr txBox="1"/>
          <p:nvPr/>
        </p:nvSpPr>
        <p:spPr>
          <a:xfrm>
            <a:off x="297320" y="1604407"/>
            <a:ext cx="3977360" cy="646331"/>
          </a:xfrm>
          <a:prstGeom prst="rect">
            <a:avLst/>
          </a:prstGeom>
          <a:noFill/>
        </p:spPr>
        <p:txBody>
          <a:bodyPr wrap="square" rtlCol="0">
            <a:spAutoFit/>
          </a:bodyPr>
          <a:lstStyle/>
          <a:p>
            <a:pPr marL="285750" indent="-285750">
              <a:buFont typeface="Arial" panose="020B0604020202020204" pitchFamily="34" charset="0"/>
              <a:buChar char="•"/>
            </a:pPr>
            <a:r>
              <a:rPr lang="en-US" dirty="0"/>
              <a:t>Fuel loads are low across all fuel classes</a:t>
            </a:r>
          </a:p>
        </p:txBody>
      </p:sp>
    </p:spTree>
    <p:extLst>
      <p:ext uri="{BB962C8B-B14F-4D97-AF65-F5344CB8AC3E}">
        <p14:creationId xmlns:p14="http://schemas.microsoft.com/office/powerpoint/2010/main" val="12542241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DDE80-ACB1-BE44-8A06-3789DD40B47C}"/>
              </a:ext>
            </a:extLst>
          </p:cNvPr>
          <p:cNvSpPr>
            <a:spLocks noGrp="1"/>
          </p:cNvSpPr>
          <p:nvPr>
            <p:ph type="title"/>
          </p:nvPr>
        </p:nvSpPr>
        <p:spPr/>
        <p:txBody>
          <a:bodyPr/>
          <a:lstStyle/>
          <a:p>
            <a:r>
              <a:rPr lang="en-US" dirty="0"/>
              <a:t>Clumpy </a:t>
            </a:r>
            <a:r>
              <a:rPr lang="en-US" dirty="0" err="1"/>
              <a:t>Groupy</a:t>
            </a:r>
            <a:r>
              <a:rPr lang="en-US" dirty="0"/>
              <a:t>?</a:t>
            </a:r>
          </a:p>
        </p:txBody>
      </p:sp>
      <p:sp>
        <p:nvSpPr>
          <p:cNvPr id="3" name="Content Placeholder 2">
            <a:extLst>
              <a:ext uri="{FF2B5EF4-FFF2-40B4-BE49-F238E27FC236}">
                <a16:creationId xmlns:a16="http://schemas.microsoft.com/office/drawing/2014/main" id="{EAD09442-C813-BB4C-833F-27506D27DA7E}"/>
              </a:ext>
            </a:extLst>
          </p:cNvPr>
          <p:cNvSpPr>
            <a:spLocks noGrp="1"/>
          </p:cNvSpPr>
          <p:nvPr>
            <p:ph idx="1"/>
          </p:nvPr>
        </p:nvSpPr>
        <p:spPr>
          <a:xfrm>
            <a:off x="838200" y="1825625"/>
            <a:ext cx="4704995" cy="4351338"/>
          </a:xfrm>
        </p:spPr>
        <p:txBody>
          <a:bodyPr/>
          <a:lstStyle/>
          <a:p>
            <a:r>
              <a:rPr lang="en-US" dirty="0"/>
              <a:t>We need to improve our field methods for quantifying groups.</a:t>
            </a:r>
          </a:p>
          <a:p>
            <a:endParaRPr lang="en-US" dirty="0"/>
          </a:p>
          <a:p>
            <a:endParaRPr lang="en-US" dirty="0"/>
          </a:p>
        </p:txBody>
      </p:sp>
      <p:pic>
        <p:nvPicPr>
          <p:cNvPr id="5" name="Picture 4" descr="A picture containing tree, outdoor, forest, wood&#10;&#10;Description automatically generated">
            <a:extLst>
              <a:ext uri="{FF2B5EF4-FFF2-40B4-BE49-F238E27FC236}">
                <a16:creationId xmlns:a16="http://schemas.microsoft.com/office/drawing/2014/main" id="{89535FD5-FB1E-5640-91F1-8C4669C129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12909" y="2606893"/>
            <a:ext cx="6379092" cy="4251108"/>
          </a:xfrm>
          <a:prstGeom prst="rect">
            <a:avLst/>
          </a:prstGeom>
        </p:spPr>
      </p:pic>
    </p:spTree>
    <p:extLst>
      <p:ext uri="{BB962C8B-B14F-4D97-AF65-F5344CB8AC3E}">
        <p14:creationId xmlns:p14="http://schemas.microsoft.com/office/powerpoint/2010/main" val="11081014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49B3FF-9C47-9142-BC71-61F2D06ACF36}"/>
              </a:ext>
            </a:extLst>
          </p:cNvPr>
          <p:cNvSpPr>
            <a:spLocks noGrp="1"/>
          </p:cNvSpPr>
          <p:nvPr>
            <p:ph type="title"/>
          </p:nvPr>
        </p:nvSpPr>
        <p:spPr>
          <a:xfrm>
            <a:off x="411480" y="987552"/>
            <a:ext cx="4485861" cy="1088136"/>
          </a:xfrm>
        </p:spPr>
        <p:txBody>
          <a:bodyPr anchor="b">
            <a:normAutofit/>
          </a:bodyPr>
          <a:lstStyle/>
          <a:p>
            <a:r>
              <a:rPr lang="en-US" sz="3600" dirty="0"/>
              <a:t>Ormiston Summary </a:t>
            </a:r>
          </a:p>
        </p:txBody>
      </p:sp>
      <p:sp>
        <p:nvSpPr>
          <p:cNvPr id="12" name="Rectangle 11">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F5249699-C922-FF43-8580-B785A4C4E8B6}"/>
              </a:ext>
            </a:extLst>
          </p:cNvPr>
          <p:cNvSpPr>
            <a:spLocks noGrp="1"/>
          </p:cNvSpPr>
          <p:nvPr>
            <p:ph idx="1"/>
          </p:nvPr>
        </p:nvSpPr>
        <p:spPr>
          <a:xfrm>
            <a:off x="411479" y="2688336"/>
            <a:ext cx="4498848" cy="3584448"/>
          </a:xfrm>
        </p:spPr>
        <p:txBody>
          <a:bodyPr anchor="t">
            <a:normAutofit fontScale="92500" lnSpcReduction="10000"/>
          </a:bodyPr>
          <a:lstStyle/>
          <a:p>
            <a:r>
              <a:rPr lang="en-US" sz="2000" dirty="0"/>
              <a:t>Ormiston shows highly variable stand conditions </a:t>
            </a:r>
          </a:p>
          <a:p>
            <a:pPr lvl="1"/>
            <a:r>
              <a:rPr lang="en-US" sz="2000" dirty="0"/>
              <a:t>Stocking densities are high in the STS selection units and Ferris units </a:t>
            </a:r>
          </a:p>
          <a:p>
            <a:pPr lvl="1"/>
            <a:endParaRPr lang="en-US" sz="2000" dirty="0"/>
          </a:p>
          <a:p>
            <a:pPr lvl="1"/>
            <a:r>
              <a:rPr lang="en-US" sz="2000" dirty="0"/>
              <a:t>Tree mortality is up to 12% of standing tree density in higher density stands, but less than 1% in lower density stands</a:t>
            </a:r>
          </a:p>
          <a:p>
            <a:pPr lvl="1"/>
            <a:endParaRPr lang="en-US" sz="2000" dirty="0"/>
          </a:p>
          <a:p>
            <a:r>
              <a:rPr lang="en-US" sz="2000" dirty="0"/>
              <a:t>Regeneration in Ferris is notably high with over 500 seedlings per acre</a:t>
            </a:r>
          </a:p>
          <a:p>
            <a:pPr lvl="1"/>
            <a:r>
              <a:rPr lang="en-US" sz="2000" dirty="0"/>
              <a:t>Highly variable</a:t>
            </a:r>
          </a:p>
        </p:txBody>
      </p:sp>
      <p:pic>
        <p:nvPicPr>
          <p:cNvPr id="5" name="Picture 4" descr="A picture containing tree, outdoor, forest, wooded&#10;&#10;Description automatically generated">
            <a:extLst>
              <a:ext uri="{FF2B5EF4-FFF2-40B4-BE49-F238E27FC236}">
                <a16:creationId xmlns:a16="http://schemas.microsoft.com/office/drawing/2014/main" id="{F4ACB965-A84B-E04F-9CB8-C8047F1A982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 b="-1"/>
          <a:stretch/>
        </p:blipFill>
        <p:spPr>
          <a:xfrm>
            <a:off x="5308820" y="0"/>
            <a:ext cx="7425461"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23843009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E70708A-B51E-8B4A-8F4F-26AB61AA22C9}"/>
              </a:ext>
            </a:extLst>
          </p:cNvPr>
          <p:cNvSpPr>
            <a:spLocks noGrp="1"/>
          </p:cNvSpPr>
          <p:nvPr>
            <p:ph type="title"/>
          </p:nvPr>
        </p:nvSpPr>
        <p:spPr/>
        <p:txBody>
          <a:bodyPr/>
          <a:lstStyle/>
          <a:p>
            <a:r>
              <a:rPr lang="en-US" dirty="0"/>
              <a:t>Ormiston </a:t>
            </a:r>
          </a:p>
        </p:txBody>
      </p:sp>
      <p:sp>
        <p:nvSpPr>
          <p:cNvPr id="9" name="Content Placeholder 2">
            <a:extLst>
              <a:ext uri="{FF2B5EF4-FFF2-40B4-BE49-F238E27FC236}">
                <a16:creationId xmlns:a16="http://schemas.microsoft.com/office/drawing/2014/main" id="{4188F067-6125-624F-8C57-D65B7F478742}"/>
              </a:ext>
            </a:extLst>
          </p:cNvPr>
          <p:cNvSpPr>
            <a:spLocks noGrp="1"/>
          </p:cNvSpPr>
          <p:nvPr>
            <p:ph idx="1"/>
          </p:nvPr>
        </p:nvSpPr>
        <p:spPr>
          <a:xfrm>
            <a:off x="838201" y="1490870"/>
            <a:ext cx="4441166" cy="5138529"/>
          </a:xfrm>
        </p:spPr>
        <p:txBody>
          <a:bodyPr>
            <a:normAutofit/>
          </a:bodyPr>
          <a:lstStyle/>
          <a:p>
            <a:r>
              <a:rPr lang="en-US" dirty="0"/>
              <a:t>We have high plot densities in individual units. </a:t>
            </a:r>
          </a:p>
          <a:p>
            <a:pPr lvl="1"/>
            <a:r>
              <a:rPr lang="en-US" dirty="0"/>
              <a:t>Confident that these numbers represent these units </a:t>
            </a:r>
          </a:p>
          <a:p>
            <a:pPr lvl="1"/>
            <a:endParaRPr lang="en-US" dirty="0"/>
          </a:p>
          <a:p>
            <a:pPr lvl="1"/>
            <a:endParaRPr lang="en-US" dirty="0"/>
          </a:p>
          <a:p>
            <a:pPr lvl="1"/>
            <a:r>
              <a:rPr lang="en-US" dirty="0"/>
              <a:t>BUT I am not able to make inference to patterns in Ormiston– only these units</a:t>
            </a:r>
          </a:p>
          <a:p>
            <a:pPr lvl="1"/>
            <a:r>
              <a:rPr lang="en-US" dirty="0"/>
              <a:t>or STS and CT units as whole</a:t>
            </a:r>
          </a:p>
        </p:txBody>
      </p:sp>
      <p:pic>
        <p:nvPicPr>
          <p:cNvPr id="3" name="Picture 2" descr="Map&#10;&#10;Description automatically generated">
            <a:extLst>
              <a:ext uri="{FF2B5EF4-FFF2-40B4-BE49-F238E27FC236}">
                <a16:creationId xmlns:a16="http://schemas.microsoft.com/office/drawing/2014/main" id="{39D10B22-EF27-2647-8284-7753EAC188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04890" y="1027906"/>
            <a:ext cx="6687110" cy="5167312"/>
          </a:xfrm>
          <a:prstGeom prst="rect">
            <a:avLst/>
          </a:prstGeom>
        </p:spPr>
      </p:pic>
    </p:spTree>
    <p:extLst>
      <p:ext uri="{BB962C8B-B14F-4D97-AF65-F5344CB8AC3E}">
        <p14:creationId xmlns:p14="http://schemas.microsoft.com/office/powerpoint/2010/main" val="4188995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448A0-8999-B44C-A259-728B82D715A2}"/>
              </a:ext>
            </a:extLst>
          </p:cNvPr>
          <p:cNvSpPr>
            <a:spLocks noGrp="1"/>
          </p:cNvSpPr>
          <p:nvPr>
            <p:ph type="title"/>
          </p:nvPr>
        </p:nvSpPr>
        <p:spPr/>
        <p:txBody>
          <a:bodyPr/>
          <a:lstStyle/>
          <a:p>
            <a:r>
              <a:rPr lang="en-US" dirty="0"/>
              <a:t>Phew – That was a lot… </a:t>
            </a:r>
          </a:p>
        </p:txBody>
      </p:sp>
      <p:sp>
        <p:nvSpPr>
          <p:cNvPr id="3" name="Content Placeholder 2">
            <a:extLst>
              <a:ext uri="{FF2B5EF4-FFF2-40B4-BE49-F238E27FC236}">
                <a16:creationId xmlns:a16="http://schemas.microsoft.com/office/drawing/2014/main" id="{8AD59E11-09CC-9849-9F25-201DD02456BF}"/>
              </a:ext>
            </a:extLst>
          </p:cNvPr>
          <p:cNvSpPr>
            <a:spLocks noGrp="1"/>
          </p:cNvSpPr>
          <p:nvPr>
            <p:ph idx="1"/>
          </p:nvPr>
        </p:nvSpPr>
        <p:spPr>
          <a:xfrm>
            <a:off x="838200" y="1825625"/>
            <a:ext cx="4372155" cy="4351338"/>
          </a:xfrm>
        </p:spPr>
        <p:txBody>
          <a:bodyPr/>
          <a:lstStyle/>
          <a:p>
            <a:r>
              <a:rPr lang="en-US" dirty="0"/>
              <a:t>Let’s bring it all together to some key points…. </a:t>
            </a:r>
          </a:p>
          <a:p>
            <a:endParaRPr lang="en-US" dirty="0"/>
          </a:p>
          <a:p>
            <a:endParaRPr lang="en-US" dirty="0"/>
          </a:p>
          <a:p>
            <a:r>
              <a:rPr lang="en-US" dirty="0"/>
              <a:t>We have similar narratives for  BEST where a control can be compared to a LTR with two BA targets (70, 90) and a STS unit (50 BA target)</a:t>
            </a:r>
          </a:p>
          <a:p>
            <a:endParaRPr lang="en-US" dirty="0"/>
          </a:p>
          <a:p>
            <a:endParaRPr lang="en-US" dirty="0"/>
          </a:p>
          <a:p>
            <a:endParaRPr lang="en-US" dirty="0"/>
          </a:p>
        </p:txBody>
      </p:sp>
      <p:pic>
        <p:nvPicPr>
          <p:cNvPr id="5" name="Picture 4">
            <a:extLst>
              <a:ext uri="{FF2B5EF4-FFF2-40B4-BE49-F238E27FC236}">
                <a16:creationId xmlns:a16="http://schemas.microsoft.com/office/drawing/2014/main" id="{BF10D807-B43C-EC4E-A6AE-145A2ECE84F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210355" y="2205342"/>
            <a:ext cx="6981645" cy="4652657"/>
          </a:xfrm>
          <a:prstGeom prst="rect">
            <a:avLst/>
          </a:prstGeom>
        </p:spPr>
      </p:pic>
    </p:spTree>
    <p:extLst>
      <p:ext uri="{BB962C8B-B14F-4D97-AF65-F5344CB8AC3E}">
        <p14:creationId xmlns:p14="http://schemas.microsoft.com/office/powerpoint/2010/main" val="2143214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63859-480C-464A-8618-8FF4DDA30B42}"/>
              </a:ext>
            </a:extLst>
          </p:cNvPr>
          <p:cNvSpPr>
            <a:spLocks noGrp="1"/>
          </p:cNvSpPr>
          <p:nvPr>
            <p:ph type="title"/>
          </p:nvPr>
        </p:nvSpPr>
        <p:spPr/>
        <p:txBody>
          <a:bodyPr/>
          <a:lstStyle/>
          <a:p>
            <a:r>
              <a:rPr lang="en-US" dirty="0" err="1"/>
              <a:t>Roundheaded</a:t>
            </a:r>
            <a:r>
              <a:rPr lang="en-US" dirty="0"/>
              <a:t> Beetle</a:t>
            </a:r>
          </a:p>
        </p:txBody>
      </p:sp>
      <p:pic>
        <p:nvPicPr>
          <p:cNvPr id="1026" name="Picture 2">
            <a:extLst>
              <a:ext uri="{FF2B5EF4-FFF2-40B4-BE49-F238E27FC236}">
                <a16:creationId xmlns:a16="http://schemas.microsoft.com/office/drawing/2014/main" id="{00245F40-6CAC-1D41-94CD-3A39CA69FFC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27103" y="1759789"/>
            <a:ext cx="8180867" cy="45463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40B6F00-8456-7D48-8AF9-E4FDCC3554FD}"/>
              </a:ext>
            </a:extLst>
          </p:cNvPr>
          <p:cNvSpPr txBox="1"/>
          <p:nvPr/>
        </p:nvSpPr>
        <p:spPr>
          <a:xfrm>
            <a:off x="1006416" y="6435306"/>
            <a:ext cx="10483832" cy="369332"/>
          </a:xfrm>
          <a:prstGeom prst="rect">
            <a:avLst/>
          </a:prstGeom>
          <a:noFill/>
        </p:spPr>
        <p:txBody>
          <a:bodyPr wrap="none" rtlCol="0">
            <a:spAutoFit/>
          </a:bodyPr>
          <a:lstStyle/>
          <a:p>
            <a:r>
              <a:rPr lang="en-US" dirty="0"/>
              <a:t>https://</a:t>
            </a:r>
            <a:r>
              <a:rPr lang="en-US" dirty="0" err="1"/>
              <a:t>csurams.maps.arcgis.com</a:t>
            </a:r>
            <a:r>
              <a:rPr lang="en-US" dirty="0"/>
              <a:t>/apps/</a:t>
            </a:r>
            <a:r>
              <a:rPr lang="en-US" dirty="0" err="1"/>
              <a:t>MapJournal</a:t>
            </a:r>
            <a:r>
              <a:rPr lang="en-US" dirty="0"/>
              <a:t>/</a:t>
            </a:r>
            <a:r>
              <a:rPr lang="en-US" dirty="0" err="1"/>
              <a:t>index.html?appid</a:t>
            </a:r>
            <a:r>
              <a:rPr lang="en-US" dirty="0"/>
              <a:t>=7d49022bff5a49a099c63320d421ea36</a:t>
            </a:r>
          </a:p>
        </p:txBody>
      </p:sp>
      <p:sp>
        <p:nvSpPr>
          <p:cNvPr id="6" name="Content Placeholder 5">
            <a:extLst>
              <a:ext uri="{FF2B5EF4-FFF2-40B4-BE49-F238E27FC236}">
                <a16:creationId xmlns:a16="http://schemas.microsoft.com/office/drawing/2014/main" id="{7FBAF001-E530-DA43-9A83-9F04CBDE89C7}"/>
              </a:ext>
            </a:extLst>
          </p:cNvPr>
          <p:cNvSpPr>
            <a:spLocks noGrp="1"/>
          </p:cNvSpPr>
          <p:nvPr>
            <p:ph idx="1"/>
          </p:nvPr>
        </p:nvSpPr>
        <p:spPr>
          <a:xfrm>
            <a:off x="838200" y="1825625"/>
            <a:ext cx="2848155" cy="4351338"/>
          </a:xfrm>
        </p:spPr>
        <p:txBody>
          <a:bodyPr/>
          <a:lstStyle/>
          <a:p>
            <a:r>
              <a:rPr lang="en-US" dirty="0"/>
              <a:t>Primarily in Lone Pine Landscape in 2019</a:t>
            </a:r>
          </a:p>
          <a:p>
            <a:endParaRPr lang="en-US" dirty="0"/>
          </a:p>
          <a:p>
            <a:r>
              <a:rPr lang="en-US" dirty="0"/>
              <a:t>Some small polygons in Dry Canyon (N of McPhee) and </a:t>
            </a:r>
            <a:r>
              <a:rPr lang="en-US" dirty="0" err="1"/>
              <a:t>Elston</a:t>
            </a:r>
            <a:r>
              <a:rPr lang="en-US" dirty="0"/>
              <a:t> Mountain</a:t>
            </a:r>
          </a:p>
          <a:p>
            <a:endParaRPr lang="en-US" dirty="0"/>
          </a:p>
          <a:p>
            <a:endParaRPr lang="en-US" dirty="0"/>
          </a:p>
        </p:txBody>
      </p:sp>
    </p:spTree>
    <p:extLst>
      <p:ext uri="{BB962C8B-B14F-4D97-AF65-F5344CB8AC3E}">
        <p14:creationId xmlns:p14="http://schemas.microsoft.com/office/powerpoint/2010/main" val="1333551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ADF87-BB08-FF4E-88AC-8EDFD5AF1CDC}"/>
              </a:ext>
            </a:extLst>
          </p:cNvPr>
          <p:cNvSpPr>
            <a:spLocks noGrp="1"/>
          </p:cNvSpPr>
          <p:nvPr>
            <p:ph type="title"/>
          </p:nvPr>
        </p:nvSpPr>
        <p:spPr/>
        <p:txBody>
          <a:bodyPr/>
          <a:lstStyle/>
          <a:p>
            <a:r>
              <a:rPr lang="en-US" dirty="0"/>
              <a:t>Lone Pine Overall</a:t>
            </a:r>
          </a:p>
        </p:txBody>
      </p:sp>
      <p:sp>
        <p:nvSpPr>
          <p:cNvPr id="3" name="Content Placeholder 2">
            <a:extLst>
              <a:ext uri="{FF2B5EF4-FFF2-40B4-BE49-F238E27FC236}">
                <a16:creationId xmlns:a16="http://schemas.microsoft.com/office/drawing/2014/main" id="{6FE2F2E5-4B1C-F045-9AEB-64D6E0E2D0EC}"/>
              </a:ext>
            </a:extLst>
          </p:cNvPr>
          <p:cNvSpPr>
            <a:spLocks noGrp="1"/>
          </p:cNvSpPr>
          <p:nvPr>
            <p:ph idx="1"/>
          </p:nvPr>
        </p:nvSpPr>
        <p:spPr>
          <a:xfrm>
            <a:off x="838200" y="1848628"/>
            <a:ext cx="5007228" cy="4351338"/>
          </a:xfrm>
        </p:spPr>
        <p:txBody>
          <a:bodyPr/>
          <a:lstStyle/>
          <a:p>
            <a:r>
              <a:rPr lang="en-US" dirty="0"/>
              <a:t>Lone Pine is a highly variable landscape </a:t>
            </a:r>
          </a:p>
          <a:p>
            <a:endParaRPr lang="en-US" dirty="0"/>
          </a:p>
          <a:p>
            <a:r>
              <a:rPr lang="en-US" dirty="0"/>
              <a:t>Large trees, small trees, live trees, dead trees, regeneration, shrubs, openings, dense canopy </a:t>
            </a:r>
          </a:p>
          <a:p>
            <a:endParaRPr lang="en-US" dirty="0"/>
          </a:p>
          <a:p>
            <a:pPr lvl="1"/>
            <a:r>
              <a:rPr lang="en-US" dirty="0"/>
              <a:t>There is a lot happening across this landscape. </a:t>
            </a:r>
          </a:p>
        </p:txBody>
      </p:sp>
      <p:pic>
        <p:nvPicPr>
          <p:cNvPr id="5" name="Picture 4">
            <a:extLst>
              <a:ext uri="{FF2B5EF4-FFF2-40B4-BE49-F238E27FC236}">
                <a16:creationId xmlns:a16="http://schemas.microsoft.com/office/drawing/2014/main" id="{7E16D217-5012-F84B-B47C-A3C99684B1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07104" y="305154"/>
            <a:ext cx="3084896" cy="2055814"/>
          </a:xfrm>
          <a:prstGeom prst="rect">
            <a:avLst/>
          </a:prstGeom>
        </p:spPr>
      </p:pic>
      <p:pic>
        <p:nvPicPr>
          <p:cNvPr id="7" name="Picture 6" descr="A picture containing tree, outdoor, grass, forest&#10;&#10;Description automatically generated">
            <a:extLst>
              <a:ext uri="{FF2B5EF4-FFF2-40B4-BE49-F238E27FC236}">
                <a16:creationId xmlns:a16="http://schemas.microsoft.com/office/drawing/2014/main" id="{41251E77-BDBA-F247-80F8-838511E5339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91781" y="305155"/>
            <a:ext cx="3115323" cy="2076091"/>
          </a:xfrm>
          <a:prstGeom prst="rect">
            <a:avLst/>
          </a:prstGeom>
        </p:spPr>
      </p:pic>
      <p:pic>
        <p:nvPicPr>
          <p:cNvPr id="9" name="Picture 8" descr="A picture containing tree, outdoor, grass, plant&#10;&#10;Description automatically generated">
            <a:extLst>
              <a:ext uri="{FF2B5EF4-FFF2-40B4-BE49-F238E27FC236}">
                <a16:creationId xmlns:a16="http://schemas.microsoft.com/office/drawing/2014/main" id="{7ED0BC9C-5B1C-0F4C-B6A5-D6D9B7B2763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07099" y="2360967"/>
            <a:ext cx="3084897" cy="2055815"/>
          </a:xfrm>
          <a:prstGeom prst="rect">
            <a:avLst/>
          </a:prstGeom>
        </p:spPr>
      </p:pic>
      <p:pic>
        <p:nvPicPr>
          <p:cNvPr id="11" name="Picture 10" descr="A picture containing tree, outdoor, forest, plant&#10;&#10;Description automatically generated">
            <a:extLst>
              <a:ext uri="{FF2B5EF4-FFF2-40B4-BE49-F238E27FC236}">
                <a16:creationId xmlns:a16="http://schemas.microsoft.com/office/drawing/2014/main" id="{241D83C6-07F6-2340-B4CB-8164A8AB4FD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91778" y="2340691"/>
            <a:ext cx="3115324" cy="2076091"/>
          </a:xfrm>
          <a:prstGeom prst="rect">
            <a:avLst/>
          </a:prstGeom>
        </p:spPr>
      </p:pic>
      <p:pic>
        <p:nvPicPr>
          <p:cNvPr id="13" name="Picture 12">
            <a:extLst>
              <a:ext uri="{FF2B5EF4-FFF2-40B4-BE49-F238E27FC236}">
                <a16:creationId xmlns:a16="http://schemas.microsoft.com/office/drawing/2014/main" id="{CE25ECF4-09F9-CA4F-A839-79580A738D2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076670" y="4416783"/>
            <a:ext cx="3115325" cy="2075196"/>
          </a:xfrm>
          <a:prstGeom prst="rect">
            <a:avLst/>
          </a:prstGeom>
        </p:spPr>
      </p:pic>
      <p:pic>
        <p:nvPicPr>
          <p:cNvPr id="15" name="Picture 14" descr="A picture containing tree, outdoor, forest, plant&#10;&#10;Description automatically generated">
            <a:extLst>
              <a:ext uri="{FF2B5EF4-FFF2-40B4-BE49-F238E27FC236}">
                <a16:creationId xmlns:a16="http://schemas.microsoft.com/office/drawing/2014/main" id="{B1DD3237-8939-0A4C-B9A4-6C40E7292D0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91764" y="4416782"/>
            <a:ext cx="3115325" cy="2076093"/>
          </a:xfrm>
          <a:prstGeom prst="rect">
            <a:avLst/>
          </a:prstGeom>
        </p:spPr>
      </p:pic>
    </p:spTree>
    <p:extLst>
      <p:ext uri="{BB962C8B-B14F-4D97-AF65-F5344CB8AC3E}">
        <p14:creationId xmlns:p14="http://schemas.microsoft.com/office/powerpoint/2010/main" val="3366775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4753B-4F86-2B46-89D4-E4303EB9224E}"/>
              </a:ext>
            </a:extLst>
          </p:cNvPr>
          <p:cNvSpPr>
            <a:spLocks noGrp="1"/>
          </p:cNvSpPr>
          <p:nvPr>
            <p:ph type="title"/>
          </p:nvPr>
        </p:nvSpPr>
        <p:spPr/>
        <p:txBody>
          <a:bodyPr/>
          <a:lstStyle/>
          <a:p>
            <a:r>
              <a:rPr lang="en-US" dirty="0"/>
              <a:t>Lone Pine Monitoring Units</a:t>
            </a:r>
          </a:p>
        </p:txBody>
      </p:sp>
      <p:sp>
        <p:nvSpPr>
          <p:cNvPr id="3" name="Content Placeholder 2">
            <a:extLst>
              <a:ext uri="{FF2B5EF4-FFF2-40B4-BE49-F238E27FC236}">
                <a16:creationId xmlns:a16="http://schemas.microsoft.com/office/drawing/2014/main" id="{F83D42E8-024F-134B-9BD9-9EA71AC510CB}"/>
              </a:ext>
            </a:extLst>
          </p:cNvPr>
          <p:cNvSpPr>
            <a:spLocks noGrp="1"/>
          </p:cNvSpPr>
          <p:nvPr>
            <p:ph idx="1"/>
          </p:nvPr>
        </p:nvSpPr>
        <p:spPr>
          <a:xfrm>
            <a:off x="838200" y="1825624"/>
            <a:ext cx="4687957" cy="4764561"/>
          </a:xfrm>
        </p:spPr>
        <p:txBody>
          <a:bodyPr>
            <a:normAutofit/>
          </a:bodyPr>
          <a:lstStyle/>
          <a:p>
            <a:r>
              <a:rPr lang="en-US" dirty="0"/>
              <a:t>These established units each share their own unique narrative and have their own baselines </a:t>
            </a:r>
          </a:p>
          <a:p>
            <a:pPr lvl="1"/>
            <a:r>
              <a:rPr lang="en-US" dirty="0"/>
              <a:t>However, they are not a useful means to understand at  Lone Pine at large due to the highly variable landscape</a:t>
            </a:r>
          </a:p>
          <a:p>
            <a:pPr lvl="1"/>
            <a:endParaRPr lang="en-US" dirty="0"/>
          </a:p>
        </p:txBody>
      </p:sp>
      <p:pic>
        <p:nvPicPr>
          <p:cNvPr id="4" name="Content Placeholder 26">
            <a:extLst>
              <a:ext uri="{FF2B5EF4-FFF2-40B4-BE49-F238E27FC236}">
                <a16:creationId xmlns:a16="http://schemas.microsoft.com/office/drawing/2014/main" id="{ABF1D710-AC29-774E-8E65-8E9419CBE06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43263" y="4945340"/>
            <a:ext cx="2259209" cy="1644846"/>
          </a:xfrm>
          <a:prstGeom prst="rect">
            <a:avLst/>
          </a:prstGeom>
        </p:spPr>
      </p:pic>
      <p:pic>
        <p:nvPicPr>
          <p:cNvPr id="5" name="Content Placeholder 26">
            <a:extLst>
              <a:ext uri="{FF2B5EF4-FFF2-40B4-BE49-F238E27FC236}">
                <a16:creationId xmlns:a16="http://schemas.microsoft.com/office/drawing/2014/main" id="{6B5928EB-44BA-3C40-88C1-CF98EEDFCDAA}"/>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760630" y="1355626"/>
            <a:ext cx="1923424" cy="1400373"/>
          </a:xfrm>
          <a:prstGeom prst="rect">
            <a:avLst/>
          </a:prstGeom>
        </p:spPr>
      </p:pic>
      <p:pic>
        <p:nvPicPr>
          <p:cNvPr id="6" name="Content Placeholder 26">
            <a:extLst>
              <a:ext uri="{FF2B5EF4-FFF2-40B4-BE49-F238E27FC236}">
                <a16:creationId xmlns:a16="http://schemas.microsoft.com/office/drawing/2014/main" id="{50FB370E-8FD3-0641-A070-7F181B4A3FF3}"/>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9929301" y="1645164"/>
            <a:ext cx="2273171" cy="1655011"/>
          </a:xfrm>
          <a:prstGeom prst="rect">
            <a:avLst/>
          </a:prstGeom>
        </p:spPr>
      </p:pic>
      <p:pic>
        <p:nvPicPr>
          <p:cNvPr id="7" name="Content Placeholder 26">
            <a:extLst>
              <a:ext uri="{FF2B5EF4-FFF2-40B4-BE49-F238E27FC236}">
                <a16:creationId xmlns:a16="http://schemas.microsoft.com/office/drawing/2014/main" id="{7F6ABC62-2DDF-FC4C-BA3A-D90F28412E76}"/>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7661899" y="-7906"/>
            <a:ext cx="2281364" cy="1660975"/>
          </a:xfrm>
          <a:prstGeom prst="rect">
            <a:avLst/>
          </a:prstGeom>
        </p:spPr>
      </p:pic>
      <p:pic>
        <p:nvPicPr>
          <p:cNvPr id="8" name="Content Placeholder 26">
            <a:extLst>
              <a:ext uri="{FF2B5EF4-FFF2-40B4-BE49-F238E27FC236}">
                <a16:creationId xmlns:a16="http://schemas.microsoft.com/office/drawing/2014/main" id="{5B0081BC-594F-EB44-AD2D-C7772DC4CDAD}"/>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9943263" y="0"/>
            <a:ext cx="2259646" cy="1645164"/>
          </a:xfrm>
          <a:prstGeom prst="rect">
            <a:avLst/>
          </a:prstGeom>
        </p:spPr>
      </p:pic>
      <p:pic>
        <p:nvPicPr>
          <p:cNvPr id="9" name="Content Placeholder 26">
            <a:extLst>
              <a:ext uri="{FF2B5EF4-FFF2-40B4-BE49-F238E27FC236}">
                <a16:creationId xmlns:a16="http://schemas.microsoft.com/office/drawing/2014/main" id="{5D05EB94-B694-A34E-AF81-ABBA02AC9D07}"/>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5805721" y="4148195"/>
            <a:ext cx="1878332" cy="1367543"/>
          </a:xfrm>
          <a:prstGeom prst="rect">
            <a:avLst/>
          </a:prstGeom>
        </p:spPr>
      </p:pic>
      <p:pic>
        <p:nvPicPr>
          <p:cNvPr id="10" name="Content Placeholder 26">
            <a:extLst>
              <a:ext uri="{FF2B5EF4-FFF2-40B4-BE49-F238E27FC236}">
                <a16:creationId xmlns:a16="http://schemas.microsoft.com/office/drawing/2014/main" id="{0F105930-E38A-DC4E-91D4-F289C04B59C8}"/>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5740581" y="2747820"/>
            <a:ext cx="1923423" cy="1400373"/>
          </a:xfrm>
          <a:prstGeom prst="rect">
            <a:avLst/>
          </a:prstGeom>
        </p:spPr>
      </p:pic>
      <p:pic>
        <p:nvPicPr>
          <p:cNvPr id="11" name="Content Placeholder 26">
            <a:extLst>
              <a:ext uri="{FF2B5EF4-FFF2-40B4-BE49-F238E27FC236}">
                <a16:creationId xmlns:a16="http://schemas.microsoft.com/office/drawing/2014/main" id="{59CBB12C-8771-E742-AD0C-B27449EF777E}"/>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9929300" y="3290328"/>
            <a:ext cx="2273172" cy="1655011"/>
          </a:xfrm>
          <a:prstGeom prst="rect">
            <a:avLst/>
          </a:prstGeom>
        </p:spPr>
      </p:pic>
      <p:pic>
        <p:nvPicPr>
          <p:cNvPr id="12" name="Content Placeholder 26">
            <a:extLst>
              <a:ext uri="{FF2B5EF4-FFF2-40B4-BE49-F238E27FC236}">
                <a16:creationId xmlns:a16="http://schemas.microsoft.com/office/drawing/2014/main" id="{8B80B41C-104F-D84B-89FA-A8E653BEB7FC}"/>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7661462" y="1645164"/>
            <a:ext cx="2281801" cy="1661293"/>
          </a:xfrm>
          <a:prstGeom prst="rect">
            <a:avLst/>
          </a:prstGeom>
        </p:spPr>
      </p:pic>
      <p:pic>
        <p:nvPicPr>
          <p:cNvPr id="13" name="Content Placeholder 26">
            <a:extLst>
              <a:ext uri="{FF2B5EF4-FFF2-40B4-BE49-F238E27FC236}">
                <a16:creationId xmlns:a16="http://schemas.microsoft.com/office/drawing/2014/main" id="{55F43F7A-6210-1942-89D2-AFC7BC1A596E}"/>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5817853" y="5515738"/>
            <a:ext cx="1843608" cy="1342262"/>
          </a:xfrm>
          <a:prstGeom prst="rect">
            <a:avLst/>
          </a:prstGeom>
        </p:spPr>
      </p:pic>
      <p:pic>
        <p:nvPicPr>
          <p:cNvPr id="14" name="Content Placeholder 26">
            <a:extLst>
              <a:ext uri="{FF2B5EF4-FFF2-40B4-BE49-F238E27FC236}">
                <a16:creationId xmlns:a16="http://schemas.microsoft.com/office/drawing/2014/main" id="{756885EE-C92F-474F-93AD-4FFAD8707B98}"/>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7661462" y="4800955"/>
            <a:ext cx="2281801" cy="1661294"/>
          </a:xfrm>
          <a:prstGeom prst="rect">
            <a:avLst/>
          </a:prstGeom>
        </p:spPr>
      </p:pic>
      <p:pic>
        <p:nvPicPr>
          <p:cNvPr id="15" name="Content Placeholder 26">
            <a:extLst>
              <a:ext uri="{FF2B5EF4-FFF2-40B4-BE49-F238E27FC236}">
                <a16:creationId xmlns:a16="http://schemas.microsoft.com/office/drawing/2014/main" id="{E0D00E1C-8595-8C46-8E26-33705D1DA07E}"/>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7666549" y="3298233"/>
            <a:ext cx="2262314" cy="1647106"/>
          </a:xfrm>
          <a:prstGeom prst="rect">
            <a:avLst/>
          </a:prstGeom>
        </p:spPr>
      </p:pic>
    </p:spTree>
    <p:extLst>
      <p:ext uri="{BB962C8B-B14F-4D97-AF65-F5344CB8AC3E}">
        <p14:creationId xmlns:p14="http://schemas.microsoft.com/office/powerpoint/2010/main" val="16314582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4753B-4F86-2B46-89D4-E4303EB9224E}"/>
              </a:ext>
            </a:extLst>
          </p:cNvPr>
          <p:cNvSpPr>
            <a:spLocks noGrp="1"/>
          </p:cNvSpPr>
          <p:nvPr>
            <p:ph type="title"/>
          </p:nvPr>
        </p:nvSpPr>
        <p:spPr/>
        <p:txBody>
          <a:bodyPr/>
          <a:lstStyle/>
          <a:p>
            <a:r>
              <a:rPr lang="en-US" dirty="0"/>
              <a:t>Lone Pine Monitoring Units</a:t>
            </a:r>
          </a:p>
        </p:txBody>
      </p:sp>
      <p:sp>
        <p:nvSpPr>
          <p:cNvPr id="3" name="Content Placeholder 2">
            <a:extLst>
              <a:ext uri="{FF2B5EF4-FFF2-40B4-BE49-F238E27FC236}">
                <a16:creationId xmlns:a16="http://schemas.microsoft.com/office/drawing/2014/main" id="{F83D42E8-024F-134B-9BD9-9EA71AC510CB}"/>
              </a:ext>
            </a:extLst>
          </p:cNvPr>
          <p:cNvSpPr>
            <a:spLocks noGrp="1"/>
          </p:cNvSpPr>
          <p:nvPr>
            <p:ph idx="1"/>
          </p:nvPr>
        </p:nvSpPr>
        <p:spPr>
          <a:xfrm>
            <a:off x="838200" y="1825624"/>
            <a:ext cx="4687957" cy="4764561"/>
          </a:xfrm>
        </p:spPr>
        <p:txBody>
          <a:bodyPr>
            <a:normAutofit/>
          </a:bodyPr>
          <a:lstStyle/>
          <a:p>
            <a:pPr lvl="1"/>
            <a:endParaRPr lang="en-US" dirty="0"/>
          </a:p>
          <a:p>
            <a:pPr lvl="1"/>
            <a:r>
              <a:rPr lang="en-US" dirty="0"/>
              <a:t>Comparing one control to a unit distant from that control in space or conditions is not useful</a:t>
            </a:r>
          </a:p>
          <a:p>
            <a:pPr lvl="2"/>
            <a:r>
              <a:rPr lang="en-US" dirty="0"/>
              <a:t>Unit-unit comparisons are also difficult due to high variability and</a:t>
            </a:r>
          </a:p>
          <a:p>
            <a:pPr lvl="2"/>
            <a:endParaRPr lang="en-US" dirty="0"/>
          </a:p>
          <a:p>
            <a:pPr lvl="2"/>
            <a:r>
              <a:rPr lang="en-US" dirty="0"/>
              <a:t>But we can definitely detect pre-post change </a:t>
            </a:r>
            <a:r>
              <a:rPr lang="en-US" b="1" dirty="0"/>
              <a:t>in units we have plots</a:t>
            </a:r>
            <a:r>
              <a:rPr lang="en-US" dirty="0"/>
              <a:t>.  </a:t>
            </a:r>
          </a:p>
        </p:txBody>
      </p:sp>
      <p:pic>
        <p:nvPicPr>
          <p:cNvPr id="4" name="Content Placeholder 26">
            <a:extLst>
              <a:ext uri="{FF2B5EF4-FFF2-40B4-BE49-F238E27FC236}">
                <a16:creationId xmlns:a16="http://schemas.microsoft.com/office/drawing/2014/main" id="{ABF1D710-AC29-774E-8E65-8E9419CBE06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43263" y="4945340"/>
            <a:ext cx="2259209" cy="1644846"/>
          </a:xfrm>
          <a:prstGeom prst="rect">
            <a:avLst/>
          </a:prstGeom>
        </p:spPr>
      </p:pic>
      <p:pic>
        <p:nvPicPr>
          <p:cNvPr id="5" name="Content Placeholder 26">
            <a:extLst>
              <a:ext uri="{FF2B5EF4-FFF2-40B4-BE49-F238E27FC236}">
                <a16:creationId xmlns:a16="http://schemas.microsoft.com/office/drawing/2014/main" id="{6B5928EB-44BA-3C40-88C1-CF98EEDFCDAA}"/>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760630" y="1355626"/>
            <a:ext cx="1923424" cy="1400373"/>
          </a:xfrm>
          <a:prstGeom prst="rect">
            <a:avLst/>
          </a:prstGeom>
        </p:spPr>
      </p:pic>
      <p:pic>
        <p:nvPicPr>
          <p:cNvPr id="6" name="Content Placeholder 26">
            <a:extLst>
              <a:ext uri="{FF2B5EF4-FFF2-40B4-BE49-F238E27FC236}">
                <a16:creationId xmlns:a16="http://schemas.microsoft.com/office/drawing/2014/main" id="{50FB370E-8FD3-0641-A070-7F181B4A3FF3}"/>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9929301" y="1645164"/>
            <a:ext cx="2273171" cy="1655011"/>
          </a:xfrm>
          <a:prstGeom prst="rect">
            <a:avLst/>
          </a:prstGeom>
        </p:spPr>
      </p:pic>
      <p:pic>
        <p:nvPicPr>
          <p:cNvPr id="7" name="Content Placeholder 26">
            <a:extLst>
              <a:ext uri="{FF2B5EF4-FFF2-40B4-BE49-F238E27FC236}">
                <a16:creationId xmlns:a16="http://schemas.microsoft.com/office/drawing/2014/main" id="{7F6ABC62-2DDF-FC4C-BA3A-D90F28412E76}"/>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7661899" y="-7906"/>
            <a:ext cx="2281364" cy="1660975"/>
          </a:xfrm>
          <a:prstGeom prst="rect">
            <a:avLst/>
          </a:prstGeom>
        </p:spPr>
      </p:pic>
      <p:pic>
        <p:nvPicPr>
          <p:cNvPr id="8" name="Content Placeholder 26">
            <a:extLst>
              <a:ext uri="{FF2B5EF4-FFF2-40B4-BE49-F238E27FC236}">
                <a16:creationId xmlns:a16="http://schemas.microsoft.com/office/drawing/2014/main" id="{5B0081BC-594F-EB44-AD2D-C7772DC4CDAD}"/>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9943263" y="0"/>
            <a:ext cx="2259646" cy="1645164"/>
          </a:xfrm>
          <a:prstGeom prst="rect">
            <a:avLst/>
          </a:prstGeom>
        </p:spPr>
      </p:pic>
      <p:pic>
        <p:nvPicPr>
          <p:cNvPr id="9" name="Content Placeholder 26">
            <a:extLst>
              <a:ext uri="{FF2B5EF4-FFF2-40B4-BE49-F238E27FC236}">
                <a16:creationId xmlns:a16="http://schemas.microsoft.com/office/drawing/2014/main" id="{5D05EB94-B694-A34E-AF81-ABBA02AC9D07}"/>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5805721" y="4148195"/>
            <a:ext cx="1878332" cy="1367543"/>
          </a:xfrm>
          <a:prstGeom prst="rect">
            <a:avLst/>
          </a:prstGeom>
        </p:spPr>
      </p:pic>
      <p:pic>
        <p:nvPicPr>
          <p:cNvPr id="10" name="Content Placeholder 26">
            <a:extLst>
              <a:ext uri="{FF2B5EF4-FFF2-40B4-BE49-F238E27FC236}">
                <a16:creationId xmlns:a16="http://schemas.microsoft.com/office/drawing/2014/main" id="{0F105930-E38A-DC4E-91D4-F289C04B59C8}"/>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5740581" y="2747820"/>
            <a:ext cx="1923423" cy="1400373"/>
          </a:xfrm>
          <a:prstGeom prst="rect">
            <a:avLst/>
          </a:prstGeom>
        </p:spPr>
      </p:pic>
      <p:pic>
        <p:nvPicPr>
          <p:cNvPr id="11" name="Content Placeholder 26">
            <a:extLst>
              <a:ext uri="{FF2B5EF4-FFF2-40B4-BE49-F238E27FC236}">
                <a16:creationId xmlns:a16="http://schemas.microsoft.com/office/drawing/2014/main" id="{59CBB12C-8771-E742-AD0C-B27449EF777E}"/>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9929300" y="3290328"/>
            <a:ext cx="2273172" cy="1655011"/>
          </a:xfrm>
          <a:prstGeom prst="rect">
            <a:avLst/>
          </a:prstGeom>
        </p:spPr>
      </p:pic>
      <p:pic>
        <p:nvPicPr>
          <p:cNvPr id="12" name="Content Placeholder 26">
            <a:extLst>
              <a:ext uri="{FF2B5EF4-FFF2-40B4-BE49-F238E27FC236}">
                <a16:creationId xmlns:a16="http://schemas.microsoft.com/office/drawing/2014/main" id="{8B80B41C-104F-D84B-89FA-A8E653BEB7FC}"/>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7661462" y="1645164"/>
            <a:ext cx="2281801" cy="1661293"/>
          </a:xfrm>
          <a:prstGeom prst="rect">
            <a:avLst/>
          </a:prstGeom>
        </p:spPr>
      </p:pic>
      <p:pic>
        <p:nvPicPr>
          <p:cNvPr id="13" name="Content Placeholder 26">
            <a:extLst>
              <a:ext uri="{FF2B5EF4-FFF2-40B4-BE49-F238E27FC236}">
                <a16:creationId xmlns:a16="http://schemas.microsoft.com/office/drawing/2014/main" id="{55F43F7A-6210-1942-89D2-AFC7BC1A596E}"/>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5817853" y="5515738"/>
            <a:ext cx="1843608" cy="1342262"/>
          </a:xfrm>
          <a:prstGeom prst="rect">
            <a:avLst/>
          </a:prstGeom>
        </p:spPr>
      </p:pic>
      <p:pic>
        <p:nvPicPr>
          <p:cNvPr id="14" name="Content Placeholder 26">
            <a:extLst>
              <a:ext uri="{FF2B5EF4-FFF2-40B4-BE49-F238E27FC236}">
                <a16:creationId xmlns:a16="http://schemas.microsoft.com/office/drawing/2014/main" id="{756885EE-C92F-474F-93AD-4FFAD8707B98}"/>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7661462" y="4800955"/>
            <a:ext cx="2281801" cy="1661294"/>
          </a:xfrm>
          <a:prstGeom prst="rect">
            <a:avLst/>
          </a:prstGeom>
        </p:spPr>
      </p:pic>
      <p:pic>
        <p:nvPicPr>
          <p:cNvPr id="15" name="Content Placeholder 26">
            <a:extLst>
              <a:ext uri="{FF2B5EF4-FFF2-40B4-BE49-F238E27FC236}">
                <a16:creationId xmlns:a16="http://schemas.microsoft.com/office/drawing/2014/main" id="{E0D00E1C-8595-8C46-8E26-33705D1DA07E}"/>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7666549" y="3298233"/>
            <a:ext cx="2262314" cy="1647106"/>
          </a:xfrm>
          <a:prstGeom prst="rect">
            <a:avLst/>
          </a:prstGeom>
        </p:spPr>
      </p:pic>
    </p:spTree>
    <p:extLst>
      <p:ext uri="{BB962C8B-B14F-4D97-AF65-F5344CB8AC3E}">
        <p14:creationId xmlns:p14="http://schemas.microsoft.com/office/powerpoint/2010/main" val="37499971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4753B-4F86-2B46-89D4-E4303EB9224E}"/>
              </a:ext>
            </a:extLst>
          </p:cNvPr>
          <p:cNvSpPr>
            <a:spLocks noGrp="1"/>
          </p:cNvSpPr>
          <p:nvPr>
            <p:ph type="title"/>
          </p:nvPr>
        </p:nvSpPr>
        <p:spPr/>
        <p:txBody>
          <a:bodyPr/>
          <a:lstStyle/>
          <a:p>
            <a:r>
              <a:rPr lang="en-US" dirty="0"/>
              <a:t>Lone Pine Monitoring Units</a:t>
            </a:r>
          </a:p>
        </p:txBody>
      </p:sp>
      <p:sp>
        <p:nvSpPr>
          <p:cNvPr id="3" name="Content Placeholder 2">
            <a:extLst>
              <a:ext uri="{FF2B5EF4-FFF2-40B4-BE49-F238E27FC236}">
                <a16:creationId xmlns:a16="http://schemas.microsoft.com/office/drawing/2014/main" id="{F83D42E8-024F-134B-9BD9-9EA71AC510CB}"/>
              </a:ext>
            </a:extLst>
          </p:cNvPr>
          <p:cNvSpPr>
            <a:spLocks noGrp="1"/>
          </p:cNvSpPr>
          <p:nvPr>
            <p:ph idx="1"/>
          </p:nvPr>
        </p:nvSpPr>
        <p:spPr>
          <a:xfrm>
            <a:off x="838201" y="1825625"/>
            <a:ext cx="4739072" cy="4351338"/>
          </a:xfrm>
        </p:spPr>
        <p:txBody>
          <a:bodyPr>
            <a:normAutofit/>
          </a:bodyPr>
          <a:lstStyle/>
          <a:p>
            <a:pPr lvl="1"/>
            <a:endParaRPr lang="en-US" dirty="0"/>
          </a:p>
          <a:p>
            <a:pPr lvl="1"/>
            <a:endParaRPr lang="en-US" dirty="0"/>
          </a:p>
          <a:p>
            <a:pPr lvl="1"/>
            <a:r>
              <a:rPr lang="en-US" dirty="0"/>
              <a:t>Many of the patterns articulated in DWRF desired conditions, like fire and beetles, operate on a scale larger than a unit. </a:t>
            </a:r>
          </a:p>
        </p:txBody>
      </p:sp>
      <p:pic>
        <p:nvPicPr>
          <p:cNvPr id="4" name="Content Placeholder 26">
            <a:extLst>
              <a:ext uri="{FF2B5EF4-FFF2-40B4-BE49-F238E27FC236}">
                <a16:creationId xmlns:a16="http://schemas.microsoft.com/office/drawing/2014/main" id="{8CC2490F-AF42-A943-AF81-E9204A563C1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43263" y="4945340"/>
            <a:ext cx="2259209" cy="1644846"/>
          </a:xfrm>
          <a:prstGeom prst="rect">
            <a:avLst/>
          </a:prstGeom>
        </p:spPr>
      </p:pic>
      <p:pic>
        <p:nvPicPr>
          <p:cNvPr id="5" name="Content Placeholder 26">
            <a:extLst>
              <a:ext uri="{FF2B5EF4-FFF2-40B4-BE49-F238E27FC236}">
                <a16:creationId xmlns:a16="http://schemas.microsoft.com/office/drawing/2014/main" id="{E1B72801-ECA0-544C-84B3-BAF0FD50B68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760630" y="1355626"/>
            <a:ext cx="1923424" cy="1400373"/>
          </a:xfrm>
          <a:prstGeom prst="rect">
            <a:avLst/>
          </a:prstGeom>
        </p:spPr>
      </p:pic>
      <p:pic>
        <p:nvPicPr>
          <p:cNvPr id="6" name="Content Placeholder 26">
            <a:extLst>
              <a:ext uri="{FF2B5EF4-FFF2-40B4-BE49-F238E27FC236}">
                <a16:creationId xmlns:a16="http://schemas.microsoft.com/office/drawing/2014/main" id="{90E70D97-25A1-EC4D-9B4C-B0CE77DEF09D}"/>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9929301" y="1645164"/>
            <a:ext cx="2273171" cy="1655011"/>
          </a:xfrm>
          <a:prstGeom prst="rect">
            <a:avLst/>
          </a:prstGeom>
        </p:spPr>
      </p:pic>
      <p:pic>
        <p:nvPicPr>
          <p:cNvPr id="7" name="Content Placeholder 26">
            <a:extLst>
              <a:ext uri="{FF2B5EF4-FFF2-40B4-BE49-F238E27FC236}">
                <a16:creationId xmlns:a16="http://schemas.microsoft.com/office/drawing/2014/main" id="{EF3708A2-0F1D-5347-B7FE-F2FACC2C4ABA}"/>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7661899" y="-7906"/>
            <a:ext cx="2281364" cy="1660975"/>
          </a:xfrm>
          <a:prstGeom prst="rect">
            <a:avLst/>
          </a:prstGeom>
        </p:spPr>
      </p:pic>
      <p:pic>
        <p:nvPicPr>
          <p:cNvPr id="8" name="Content Placeholder 26">
            <a:extLst>
              <a:ext uri="{FF2B5EF4-FFF2-40B4-BE49-F238E27FC236}">
                <a16:creationId xmlns:a16="http://schemas.microsoft.com/office/drawing/2014/main" id="{6E9ED1A0-457C-6442-B40F-AE99B0DE9C38}"/>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9943263" y="0"/>
            <a:ext cx="2259646" cy="1645164"/>
          </a:xfrm>
          <a:prstGeom prst="rect">
            <a:avLst/>
          </a:prstGeom>
        </p:spPr>
      </p:pic>
      <p:pic>
        <p:nvPicPr>
          <p:cNvPr id="9" name="Content Placeholder 26">
            <a:extLst>
              <a:ext uri="{FF2B5EF4-FFF2-40B4-BE49-F238E27FC236}">
                <a16:creationId xmlns:a16="http://schemas.microsoft.com/office/drawing/2014/main" id="{1DFCC453-B1B6-2B40-A870-AB8BE43368FF}"/>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5805721" y="4148195"/>
            <a:ext cx="1878332" cy="1367543"/>
          </a:xfrm>
          <a:prstGeom prst="rect">
            <a:avLst/>
          </a:prstGeom>
        </p:spPr>
      </p:pic>
      <p:pic>
        <p:nvPicPr>
          <p:cNvPr id="10" name="Content Placeholder 26">
            <a:extLst>
              <a:ext uri="{FF2B5EF4-FFF2-40B4-BE49-F238E27FC236}">
                <a16:creationId xmlns:a16="http://schemas.microsoft.com/office/drawing/2014/main" id="{E659381F-DBEE-534B-BCA9-141A837C5DB8}"/>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5740581" y="2747820"/>
            <a:ext cx="1923423" cy="1400373"/>
          </a:xfrm>
          <a:prstGeom prst="rect">
            <a:avLst/>
          </a:prstGeom>
        </p:spPr>
      </p:pic>
      <p:pic>
        <p:nvPicPr>
          <p:cNvPr id="11" name="Content Placeholder 26">
            <a:extLst>
              <a:ext uri="{FF2B5EF4-FFF2-40B4-BE49-F238E27FC236}">
                <a16:creationId xmlns:a16="http://schemas.microsoft.com/office/drawing/2014/main" id="{24C2B52D-4B27-404C-99FA-14E962640011}"/>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9929300" y="3290328"/>
            <a:ext cx="2273172" cy="1655011"/>
          </a:xfrm>
          <a:prstGeom prst="rect">
            <a:avLst/>
          </a:prstGeom>
        </p:spPr>
      </p:pic>
      <p:pic>
        <p:nvPicPr>
          <p:cNvPr id="12" name="Content Placeholder 26">
            <a:extLst>
              <a:ext uri="{FF2B5EF4-FFF2-40B4-BE49-F238E27FC236}">
                <a16:creationId xmlns:a16="http://schemas.microsoft.com/office/drawing/2014/main" id="{E5CF5322-24DE-D144-9889-3D54CBC85312}"/>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7661462" y="1645164"/>
            <a:ext cx="2281801" cy="1661293"/>
          </a:xfrm>
          <a:prstGeom prst="rect">
            <a:avLst/>
          </a:prstGeom>
        </p:spPr>
      </p:pic>
      <p:pic>
        <p:nvPicPr>
          <p:cNvPr id="13" name="Content Placeholder 26">
            <a:extLst>
              <a:ext uri="{FF2B5EF4-FFF2-40B4-BE49-F238E27FC236}">
                <a16:creationId xmlns:a16="http://schemas.microsoft.com/office/drawing/2014/main" id="{2D32E646-959E-EC42-9E81-528820643062}"/>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5817853" y="5515738"/>
            <a:ext cx="1843608" cy="1342262"/>
          </a:xfrm>
          <a:prstGeom prst="rect">
            <a:avLst/>
          </a:prstGeom>
        </p:spPr>
      </p:pic>
      <p:pic>
        <p:nvPicPr>
          <p:cNvPr id="14" name="Content Placeholder 26">
            <a:extLst>
              <a:ext uri="{FF2B5EF4-FFF2-40B4-BE49-F238E27FC236}">
                <a16:creationId xmlns:a16="http://schemas.microsoft.com/office/drawing/2014/main" id="{A4E8939D-2C3A-8A49-8A55-65D594109BAD}"/>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7661462" y="4800955"/>
            <a:ext cx="2281801" cy="1661294"/>
          </a:xfrm>
          <a:prstGeom prst="rect">
            <a:avLst/>
          </a:prstGeom>
        </p:spPr>
      </p:pic>
      <p:pic>
        <p:nvPicPr>
          <p:cNvPr id="15" name="Content Placeholder 26">
            <a:extLst>
              <a:ext uri="{FF2B5EF4-FFF2-40B4-BE49-F238E27FC236}">
                <a16:creationId xmlns:a16="http://schemas.microsoft.com/office/drawing/2014/main" id="{DC7304CA-B524-FD48-9D5B-E77C12E57A6E}"/>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7666549" y="3298233"/>
            <a:ext cx="2262314" cy="1647106"/>
          </a:xfrm>
          <a:prstGeom prst="rect">
            <a:avLst/>
          </a:prstGeom>
        </p:spPr>
      </p:pic>
    </p:spTree>
    <p:extLst>
      <p:ext uri="{BB962C8B-B14F-4D97-AF65-F5344CB8AC3E}">
        <p14:creationId xmlns:p14="http://schemas.microsoft.com/office/powerpoint/2010/main" val="1107043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012FA-06D2-F449-AA36-01E4466421CB}"/>
              </a:ext>
            </a:extLst>
          </p:cNvPr>
          <p:cNvSpPr>
            <a:spLocks noGrp="1"/>
          </p:cNvSpPr>
          <p:nvPr>
            <p:ph type="title"/>
          </p:nvPr>
        </p:nvSpPr>
        <p:spPr>
          <a:xfrm>
            <a:off x="838200" y="362339"/>
            <a:ext cx="10515600" cy="1325563"/>
          </a:xfrm>
        </p:spPr>
        <p:txBody>
          <a:bodyPr/>
          <a:lstStyle/>
          <a:p>
            <a:r>
              <a:rPr lang="en-US"/>
              <a:t>Drought, Beetles, and Fire</a:t>
            </a:r>
          </a:p>
        </p:txBody>
      </p:sp>
      <p:sp>
        <p:nvSpPr>
          <p:cNvPr id="3" name="Content Placeholder 2">
            <a:extLst>
              <a:ext uri="{FF2B5EF4-FFF2-40B4-BE49-F238E27FC236}">
                <a16:creationId xmlns:a16="http://schemas.microsoft.com/office/drawing/2014/main" id="{7B6CFBB2-E0CF-FB45-883F-566133C340D3}"/>
              </a:ext>
            </a:extLst>
          </p:cNvPr>
          <p:cNvSpPr>
            <a:spLocks noGrp="1"/>
          </p:cNvSpPr>
          <p:nvPr>
            <p:ph idx="1"/>
          </p:nvPr>
        </p:nvSpPr>
        <p:spPr>
          <a:xfrm>
            <a:off x="838200" y="1825625"/>
            <a:ext cx="6202119" cy="4351338"/>
          </a:xfrm>
        </p:spPr>
        <p:txBody>
          <a:bodyPr>
            <a:normAutofit lnSpcReduction="10000"/>
          </a:bodyPr>
          <a:lstStyle/>
          <a:p>
            <a:r>
              <a:rPr lang="en-US" dirty="0"/>
              <a:t>Overall, regeneration is variable on the Lone Pine Landscape</a:t>
            </a:r>
          </a:p>
          <a:p>
            <a:endParaRPr lang="en-US" dirty="0"/>
          </a:p>
          <a:p>
            <a:pPr lvl="1"/>
            <a:endParaRPr lang="en-US" dirty="0"/>
          </a:p>
          <a:p>
            <a:pPr lvl="1"/>
            <a:r>
              <a:rPr lang="en-US" dirty="0"/>
              <a:t>Observed regeneration in this presentation was all less than 0.5m tall</a:t>
            </a:r>
          </a:p>
          <a:p>
            <a:pPr lvl="2"/>
            <a:r>
              <a:rPr lang="en-US" dirty="0"/>
              <a:t>young</a:t>
            </a:r>
          </a:p>
          <a:p>
            <a:pPr lvl="2"/>
            <a:endParaRPr lang="en-US" dirty="0"/>
          </a:p>
          <a:p>
            <a:pPr lvl="2"/>
            <a:r>
              <a:rPr lang="en-US" dirty="0"/>
              <a:t>Specifically, episodic wet years or wet micro-sites are more prone to regeneration success (Brown and Wu 2005, Rodman et al. 2020a,b).</a:t>
            </a:r>
          </a:p>
          <a:p>
            <a:pPr lvl="3"/>
            <a:r>
              <a:rPr lang="en-US" dirty="0"/>
              <a:t>But consistent regeneration may also be occurring….  </a:t>
            </a:r>
          </a:p>
        </p:txBody>
      </p:sp>
      <p:pic>
        <p:nvPicPr>
          <p:cNvPr id="7" name="Picture 6" descr="A picture containing tree, outdoor, forest, wood&#10;&#10;Description automatically generated">
            <a:extLst>
              <a:ext uri="{FF2B5EF4-FFF2-40B4-BE49-F238E27FC236}">
                <a16:creationId xmlns:a16="http://schemas.microsoft.com/office/drawing/2014/main" id="{7BDC686E-F2A9-2C4D-959D-F4CD4A0378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24824" y="1687902"/>
            <a:ext cx="5225284" cy="3482196"/>
          </a:xfrm>
          <a:prstGeom prst="rect">
            <a:avLst/>
          </a:prstGeom>
        </p:spPr>
      </p:pic>
      <p:sp>
        <p:nvSpPr>
          <p:cNvPr id="8" name="TextBox 7">
            <a:extLst>
              <a:ext uri="{FF2B5EF4-FFF2-40B4-BE49-F238E27FC236}">
                <a16:creationId xmlns:a16="http://schemas.microsoft.com/office/drawing/2014/main" id="{A1F7FFD4-9279-3947-AA00-367A6259A9FE}"/>
              </a:ext>
            </a:extLst>
          </p:cNvPr>
          <p:cNvSpPr txBox="1"/>
          <p:nvPr/>
        </p:nvSpPr>
        <p:spPr>
          <a:xfrm>
            <a:off x="8425132" y="5170098"/>
            <a:ext cx="2752292" cy="369332"/>
          </a:xfrm>
          <a:prstGeom prst="rect">
            <a:avLst/>
          </a:prstGeom>
          <a:noFill/>
        </p:spPr>
        <p:txBody>
          <a:bodyPr wrap="none" rtlCol="0">
            <a:spAutoFit/>
          </a:bodyPr>
          <a:lstStyle/>
          <a:p>
            <a:r>
              <a:rPr lang="en-US" dirty="0"/>
              <a:t>Where is the regeneration?</a:t>
            </a:r>
          </a:p>
        </p:txBody>
      </p:sp>
    </p:spTree>
    <p:extLst>
      <p:ext uri="{BB962C8B-B14F-4D97-AF65-F5344CB8AC3E}">
        <p14:creationId xmlns:p14="http://schemas.microsoft.com/office/powerpoint/2010/main" val="39777192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012FA-06D2-F449-AA36-01E4466421CB}"/>
              </a:ext>
            </a:extLst>
          </p:cNvPr>
          <p:cNvSpPr>
            <a:spLocks noGrp="1"/>
          </p:cNvSpPr>
          <p:nvPr>
            <p:ph type="title"/>
          </p:nvPr>
        </p:nvSpPr>
        <p:spPr/>
        <p:txBody>
          <a:bodyPr/>
          <a:lstStyle/>
          <a:p>
            <a:r>
              <a:rPr lang="en-US"/>
              <a:t>Drought, Beetles, and Fire</a:t>
            </a:r>
          </a:p>
        </p:txBody>
      </p:sp>
      <p:sp>
        <p:nvSpPr>
          <p:cNvPr id="3" name="Content Placeholder 2">
            <a:extLst>
              <a:ext uri="{FF2B5EF4-FFF2-40B4-BE49-F238E27FC236}">
                <a16:creationId xmlns:a16="http://schemas.microsoft.com/office/drawing/2014/main" id="{7B6CFBB2-E0CF-FB45-883F-566133C340D3}"/>
              </a:ext>
            </a:extLst>
          </p:cNvPr>
          <p:cNvSpPr>
            <a:spLocks noGrp="1"/>
          </p:cNvSpPr>
          <p:nvPr>
            <p:ph idx="1"/>
          </p:nvPr>
        </p:nvSpPr>
        <p:spPr>
          <a:xfrm>
            <a:off x="838200" y="1825625"/>
            <a:ext cx="6741543" cy="4351338"/>
          </a:xfrm>
        </p:spPr>
        <p:txBody>
          <a:bodyPr>
            <a:normAutofit fontScale="77500" lnSpcReduction="20000"/>
          </a:bodyPr>
          <a:lstStyle/>
          <a:p>
            <a:r>
              <a:rPr lang="en-US" dirty="0"/>
              <a:t>Beetle mortality rates vary </a:t>
            </a:r>
          </a:p>
          <a:p>
            <a:pPr lvl="1"/>
            <a:r>
              <a:rPr lang="en-US" dirty="0"/>
              <a:t>Higher density stands tend to have higher mortality rates (</a:t>
            </a:r>
            <a:r>
              <a:rPr lang="en-US" dirty="0" err="1"/>
              <a:t>Nergron</a:t>
            </a:r>
            <a:r>
              <a:rPr lang="en-US" dirty="0"/>
              <a:t> et al. 2008). </a:t>
            </a:r>
          </a:p>
          <a:p>
            <a:pPr lvl="2"/>
            <a:r>
              <a:rPr lang="en-US" dirty="0"/>
              <a:t>Mortality is also higher on south facing slopes – perhaps exacerbating drought stress (Kolb et al 2016) </a:t>
            </a:r>
          </a:p>
          <a:p>
            <a:pPr lvl="2"/>
            <a:endParaRPr lang="en-US" dirty="0"/>
          </a:p>
          <a:p>
            <a:pPr lvl="1"/>
            <a:r>
              <a:rPr lang="en-US" dirty="0"/>
              <a:t>Mortality rates are in line with other instances  of </a:t>
            </a:r>
            <a:r>
              <a:rPr lang="en-US" dirty="0" err="1"/>
              <a:t>roundheaded</a:t>
            </a:r>
            <a:r>
              <a:rPr lang="en-US" dirty="0"/>
              <a:t> beetle activity and are close to estimates from CSFS overflight data (</a:t>
            </a:r>
            <a:r>
              <a:rPr lang="en-US" dirty="0" err="1"/>
              <a:t>Nergrón</a:t>
            </a:r>
            <a:r>
              <a:rPr lang="en-US" dirty="0"/>
              <a:t> et al. 2008)</a:t>
            </a:r>
          </a:p>
          <a:p>
            <a:pPr lvl="2"/>
            <a:endParaRPr lang="en-US" dirty="0"/>
          </a:p>
          <a:p>
            <a:pPr lvl="2"/>
            <a:endParaRPr lang="en-US" dirty="0"/>
          </a:p>
          <a:p>
            <a:r>
              <a:rPr lang="en-US" dirty="0"/>
              <a:t>Endemic mortality rates in the 1-3% range likely reflect background mortality that is normal (</a:t>
            </a:r>
            <a:r>
              <a:rPr lang="en-US" dirty="0" err="1"/>
              <a:t>Sarmann</a:t>
            </a:r>
            <a:r>
              <a:rPr lang="en-US" dirty="0"/>
              <a:t> et al. 2000). </a:t>
            </a:r>
          </a:p>
          <a:p>
            <a:endParaRPr lang="en-US" dirty="0"/>
          </a:p>
          <a:p>
            <a:r>
              <a:rPr lang="en-US" dirty="0"/>
              <a:t>What level of beetle activity are we comfortable with?</a:t>
            </a:r>
          </a:p>
        </p:txBody>
      </p:sp>
      <p:pic>
        <p:nvPicPr>
          <p:cNvPr id="5" name="Picture 4" descr="A picture containing tree, outdoor, sky, grass&#10;&#10;Description automatically generated">
            <a:extLst>
              <a:ext uri="{FF2B5EF4-FFF2-40B4-BE49-F238E27FC236}">
                <a16:creationId xmlns:a16="http://schemas.microsoft.com/office/drawing/2014/main" id="{A8049B3A-24CD-E24C-8CA8-C4F733EC56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1741" y="0"/>
            <a:ext cx="4570259" cy="6858000"/>
          </a:xfrm>
          <a:prstGeom prst="rect">
            <a:avLst/>
          </a:prstGeom>
        </p:spPr>
      </p:pic>
    </p:spTree>
    <p:extLst>
      <p:ext uri="{BB962C8B-B14F-4D97-AF65-F5344CB8AC3E}">
        <p14:creationId xmlns:p14="http://schemas.microsoft.com/office/powerpoint/2010/main" val="5624224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012FA-06D2-F449-AA36-01E4466421CB}"/>
              </a:ext>
            </a:extLst>
          </p:cNvPr>
          <p:cNvSpPr>
            <a:spLocks noGrp="1"/>
          </p:cNvSpPr>
          <p:nvPr>
            <p:ph type="title"/>
          </p:nvPr>
        </p:nvSpPr>
        <p:spPr/>
        <p:txBody>
          <a:bodyPr/>
          <a:lstStyle/>
          <a:p>
            <a:r>
              <a:rPr lang="en-US"/>
              <a:t>Drought, Beetles, and Fire</a:t>
            </a:r>
          </a:p>
        </p:txBody>
      </p:sp>
      <p:sp>
        <p:nvSpPr>
          <p:cNvPr id="3" name="Content Placeholder 2">
            <a:extLst>
              <a:ext uri="{FF2B5EF4-FFF2-40B4-BE49-F238E27FC236}">
                <a16:creationId xmlns:a16="http://schemas.microsoft.com/office/drawing/2014/main" id="{7B6CFBB2-E0CF-FB45-883F-566133C340D3}"/>
              </a:ext>
            </a:extLst>
          </p:cNvPr>
          <p:cNvSpPr>
            <a:spLocks noGrp="1"/>
          </p:cNvSpPr>
          <p:nvPr>
            <p:ph idx="1"/>
          </p:nvPr>
        </p:nvSpPr>
        <p:spPr>
          <a:xfrm>
            <a:off x="838200" y="1825625"/>
            <a:ext cx="4889422" cy="4351338"/>
          </a:xfrm>
        </p:spPr>
        <p:txBody>
          <a:bodyPr>
            <a:normAutofit fontScale="85000" lnSpcReduction="10000"/>
          </a:bodyPr>
          <a:lstStyle/>
          <a:p>
            <a:r>
              <a:rPr lang="en-US" dirty="0"/>
              <a:t>Fire risk is highest in stands with high densities </a:t>
            </a:r>
          </a:p>
          <a:p>
            <a:pPr lvl="1"/>
            <a:r>
              <a:rPr lang="en-US" dirty="0"/>
              <a:t>Removal of small diameter trees can mitigate risk in heavily stoked stands. </a:t>
            </a:r>
          </a:p>
          <a:p>
            <a:endParaRPr lang="en-US" dirty="0"/>
          </a:p>
          <a:p>
            <a:r>
              <a:rPr lang="en-US" dirty="0"/>
              <a:t>Crown base height is generally high – disconnected vertical fuels. </a:t>
            </a:r>
          </a:p>
          <a:p>
            <a:pPr lvl="1"/>
            <a:endParaRPr lang="en-US" dirty="0"/>
          </a:p>
          <a:p>
            <a:pPr lvl="1"/>
            <a:endParaRPr lang="en-US" dirty="0"/>
          </a:p>
          <a:p>
            <a:pPr lvl="1"/>
            <a:endParaRPr lang="en-US" dirty="0"/>
          </a:p>
          <a:p>
            <a:r>
              <a:rPr lang="en-US" dirty="0"/>
              <a:t>What level of fire activity are we comfortable with in this landscape? </a:t>
            </a:r>
          </a:p>
        </p:txBody>
      </p:sp>
      <p:pic>
        <p:nvPicPr>
          <p:cNvPr id="5" name="Picture 4">
            <a:extLst>
              <a:ext uri="{FF2B5EF4-FFF2-40B4-BE49-F238E27FC236}">
                <a16:creationId xmlns:a16="http://schemas.microsoft.com/office/drawing/2014/main" id="{B098EB60-5B50-324C-A883-97DE5D4974C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93811" y="0"/>
            <a:ext cx="4198189" cy="6858000"/>
          </a:xfrm>
          <a:prstGeom prst="rect">
            <a:avLst/>
          </a:prstGeom>
        </p:spPr>
      </p:pic>
    </p:spTree>
    <p:extLst>
      <p:ext uri="{BB962C8B-B14F-4D97-AF65-F5344CB8AC3E}">
        <p14:creationId xmlns:p14="http://schemas.microsoft.com/office/powerpoint/2010/main" val="28594911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11817-A8B8-F94E-B14B-9345C50C500F}"/>
              </a:ext>
            </a:extLst>
          </p:cNvPr>
          <p:cNvSpPr>
            <a:spLocks noGrp="1"/>
          </p:cNvSpPr>
          <p:nvPr>
            <p:ph type="title"/>
          </p:nvPr>
        </p:nvSpPr>
        <p:spPr/>
        <p:txBody>
          <a:bodyPr/>
          <a:lstStyle/>
          <a:p>
            <a:r>
              <a:rPr lang="en-US" dirty="0"/>
              <a:t>What about the rest of Lone Pine?</a:t>
            </a:r>
          </a:p>
        </p:txBody>
      </p:sp>
      <p:sp>
        <p:nvSpPr>
          <p:cNvPr id="3" name="Content Placeholder 2">
            <a:extLst>
              <a:ext uri="{FF2B5EF4-FFF2-40B4-BE49-F238E27FC236}">
                <a16:creationId xmlns:a16="http://schemas.microsoft.com/office/drawing/2014/main" id="{FFBD11C2-7F18-7A4F-9FE7-E2F4215478C3}"/>
              </a:ext>
            </a:extLst>
          </p:cNvPr>
          <p:cNvSpPr>
            <a:spLocks noGrp="1"/>
          </p:cNvSpPr>
          <p:nvPr>
            <p:ph idx="1"/>
          </p:nvPr>
        </p:nvSpPr>
        <p:spPr>
          <a:xfrm>
            <a:off x="838201" y="1825625"/>
            <a:ext cx="5257800" cy="4351338"/>
          </a:xfrm>
        </p:spPr>
        <p:txBody>
          <a:bodyPr>
            <a:normAutofit lnSpcReduction="10000"/>
          </a:bodyPr>
          <a:lstStyle/>
          <a:p>
            <a:r>
              <a:rPr lang="en-US" dirty="0"/>
              <a:t>Patterns described in this talk are a small sub-section of a small amount of a large area </a:t>
            </a:r>
          </a:p>
          <a:p>
            <a:endParaRPr lang="en-US" dirty="0"/>
          </a:p>
          <a:p>
            <a:r>
              <a:rPr lang="en-US" dirty="0"/>
              <a:t>Interpolating across space is not advisable </a:t>
            </a:r>
          </a:p>
          <a:p>
            <a:pPr lvl="1"/>
            <a:r>
              <a:rPr lang="en-US" dirty="0"/>
              <a:t>remote sensing could fill in some knowledge gaps </a:t>
            </a:r>
          </a:p>
          <a:p>
            <a:pPr lvl="1"/>
            <a:endParaRPr lang="en-US" dirty="0"/>
          </a:p>
          <a:p>
            <a:r>
              <a:rPr lang="en-US" dirty="0"/>
              <a:t>Summaries at the unit level are robust ( ~ 1plot/10acres). </a:t>
            </a:r>
          </a:p>
          <a:p>
            <a:endParaRPr lang="en-US" dirty="0"/>
          </a:p>
          <a:p>
            <a:endParaRPr lang="en-US" dirty="0"/>
          </a:p>
        </p:txBody>
      </p:sp>
      <p:pic>
        <p:nvPicPr>
          <p:cNvPr id="5" name="Picture 4" descr="Map&#10;&#10;Description automatically generated">
            <a:extLst>
              <a:ext uri="{FF2B5EF4-FFF2-40B4-BE49-F238E27FC236}">
                <a16:creationId xmlns:a16="http://schemas.microsoft.com/office/drawing/2014/main" id="{8E0148E1-9B59-3846-9216-5FB3DBC6B2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22739" y="1725719"/>
            <a:ext cx="6169261" cy="4767156"/>
          </a:xfrm>
          <a:prstGeom prst="rect">
            <a:avLst/>
          </a:prstGeom>
        </p:spPr>
      </p:pic>
    </p:spTree>
    <p:extLst>
      <p:ext uri="{BB962C8B-B14F-4D97-AF65-F5344CB8AC3E}">
        <p14:creationId xmlns:p14="http://schemas.microsoft.com/office/powerpoint/2010/main" val="30775449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9818B-6F03-BF43-9C33-B8C1E88EDD20}"/>
              </a:ext>
            </a:extLst>
          </p:cNvPr>
          <p:cNvSpPr>
            <a:spLocks noGrp="1"/>
          </p:cNvSpPr>
          <p:nvPr>
            <p:ph type="title"/>
          </p:nvPr>
        </p:nvSpPr>
        <p:spPr/>
        <p:txBody>
          <a:bodyPr/>
          <a:lstStyle/>
          <a:p>
            <a:r>
              <a:rPr lang="en-US" dirty="0"/>
              <a:t>STS vs. LTR comparison Plots - </a:t>
            </a:r>
          </a:p>
        </p:txBody>
      </p:sp>
      <p:sp>
        <p:nvSpPr>
          <p:cNvPr id="3" name="Content Placeholder 2">
            <a:extLst>
              <a:ext uri="{FF2B5EF4-FFF2-40B4-BE49-F238E27FC236}">
                <a16:creationId xmlns:a16="http://schemas.microsoft.com/office/drawing/2014/main" id="{2D1CD030-2619-474C-AD40-7973592E8063}"/>
              </a:ext>
            </a:extLst>
          </p:cNvPr>
          <p:cNvSpPr>
            <a:spLocks noGrp="1"/>
          </p:cNvSpPr>
          <p:nvPr>
            <p:ph idx="1"/>
          </p:nvPr>
        </p:nvSpPr>
        <p:spPr>
          <a:xfrm>
            <a:off x="609600" y="1825625"/>
            <a:ext cx="4803648" cy="4351338"/>
          </a:xfrm>
        </p:spPr>
        <p:txBody>
          <a:bodyPr>
            <a:normAutofit/>
          </a:bodyPr>
          <a:lstStyle/>
          <a:p>
            <a:r>
              <a:rPr lang="en-US" dirty="0"/>
              <a:t>Getting plots in Brumley and the northern units of Fader would be useful comparisons to ask</a:t>
            </a:r>
          </a:p>
          <a:p>
            <a:endParaRPr lang="en-US" dirty="0"/>
          </a:p>
          <a:p>
            <a:pPr lvl="1"/>
            <a:r>
              <a:rPr lang="en-US" dirty="0"/>
              <a:t>How does the 20” diameter cap influence The Single Tree Selection Treatments? </a:t>
            </a:r>
          </a:p>
        </p:txBody>
      </p:sp>
      <p:pic>
        <p:nvPicPr>
          <p:cNvPr id="5" name="Picture 4" descr="Map&#10;&#10;Description automatically generated">
            <a:extLst>
              <a:ext uri="{FF2B5EF4-FFF2-40B4-BE49-F238E27FC236}">
                <a16:creationId xmlns:a16="http://schemas.microsoft.com/office/drawing/2014/main" id="{B477A0AB-D6BD-3F4C-A9A2-2AC754D1ED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04890" y="1690688"/>
            <a:ext cx="6687109" cy="5167312"/>
          </a:xfrm>
          <a:prstGeom prst="rect">
            <a:avLst/>
          </a:prstGeom>
        </p:spPr>
      </p:pic>
      <p:cxnSp>
        <p:nvCxnSpPr>
          <p:cNvPr id="6" name="Straight Arrow Connector 5">
            <a:extLst>
              <a:ext uri="{FF2B5EF4-FFF2-40B4-BE49-F238E27FC236}">
                <a16:creationId xmlns:a16="http://schemas.microsoft.com/office/drawing/2014/main" id="{75B777CB-00E1-AF43-940A-6A6A787AAB21}"/>
              </a:ext>
            </a:extLst>
          </p:cNvPr>
          <p:cNvCxnSpPr/>
          <p:nvPr/>
        </p:nvCxnSpPr>
        <p:spPr>
          <a:xfrm>
            <a:off x="5166640" y="1969045"/>
            <a:ext cx="2670273" cy="370248"/>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cxnSp>
        <p:nvCxnSpPr>
          <p:cNvPr id="7" name="Straight Arrow Connector 6">
            <a:extLst>
              <a:ext uri="{FF2B5EF4-FFF2-40B4-BE49-F238E27FC236}">
                <a16:creationId xmlns:a16="http://schemas.microsoft.com/office/drawing/2014/main" id="{877E7D14-DD82-7443-8089-2400D00D6B99}"/>
              </a:ext>
            </a:extLst>
          </p:cNvPr>
          <p:cNvCxnSpPr>
            <a:cxnSpLocks/>
          </p:cNvCxnSpPr>
          <p:nvPr/>
        </p:nvCxnSpPr>
        <p:spPr>
          <a:xfrm>
            <a:off x="4897369" y="2491693"/>
            <a:ext cx="3343451" cy="677853"/>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5936161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9818B-6F03-BF43-9C33-B8C1E88EDD20}"/>
              </a:ext>
            </a:extLst>
          </p:cNvPr>
          <p:cNvSpPr>
            <a:spLocks noGrp="1"/>
          </p:cNvSpPr>
          <p:nvPr>
            <p:ph type="title"/>
          </p:nvPr>
        </p:nvSpPr>
        <p:spPr/>
        <p:txBody>
          <a:bodyPr/>
          <a:lstStyle/>
          <a:p>
            <a:r>
              <a:rPr lang="en-US" dirty="0"/>
              <a:t>Unit based Monitoring has limitations </a:t>
            </a:r>
          </a:p>
        </p:txBody>
      </p:sp>
      <p:sp>
        <p:nvSpPr>
          <p:cNvPr id="3" name="Content Placeholder 2">
            <a:extLst>
              <a:ext uri="{FF2B5EF4-FFF2-40B4-BE49-F238E27FC236}">
                <a16:creationId xmlns:a16="http://schemas.microsoft.com/office/drawing/2014/main" id="{2D1CD030-2619-474C-AD40-7973592E8063}"/>
              </a:ext>
            </a:extLst>
          </p:cNvPr>
          <p:cNvSpPr>
            <a:spLocks noGrp="1"/>
          </p:cNvSpPr>
          <p:nvPr>
            <p:ph idx="1"/>
          </p:nvPr>
        </p:nvSpPr>
        <p:spPr>
          <a:xfrm>
            <a:off x="609600" y="1825625"/>
            <a:ext cx="4803648" cy="4351338"/>
          </a:xfrm>
        </p:spPr>
        <p:txBody>
          <a:bodyPr>
            <a:normAutofit fontScale="92500" lnSpcReduction="20000"/>
          </a:bodyPr>
          <a:lstStyle/>
          <a:p>
            <a:r>
              <a:rPr lang="en-US" dirty="0"/>
              <a:t>To effectively address monitoring of a large EA</a:t>
            </a:r>
          </a:p>
          <a:p>
            <a:endParaRPr lang="en-US" dirty="0"/>
          </a:p>
          <a:p>
            <a:r>
              <a:rPr lang="en-US" dirty="0"/>
              <a:t>The monitoring units and data presented here give us detailed information in regard to specific portions of Lone Pine –  </a:t>
            </a:r>
          </a:p>
          <a:p>
            <a:pPr lvl="1"/>
            <a:r>
              <a:rPr lang="en-US" dirty="0"/>
              <a:t>The </a:t>
            </a:r>
            <a:r>
              <a:rPr lang="en-US" b="1" dirty="0"/>
              <a:t>majority of blocks and treatment area are un-monitored. </a:t>
            </a:r>
          </a:p>
          <a:p>
            <a:pPr lvl="1"/>
            <a:endParaRPr lang="en-US" dirty="0"/>
          </a:p>
          <a:p>
            <a:pPr lvl="1"/>
            <a:r>
              <a:rPr lang="en-US" dirty="0"/>
              <a:t>Variation in the landscape could reveal different patterns not detected with this sampling design </a:t>
            </a:r>
          </a:p>
        </p:txBody>
      </p:sp>
      <p:pic>
        <p:nvPicPr>
          <p:cNvPr id="5" name="Picture 4" descr="Map&#10;&#10;Description automatically generated">
            <a:extLst>
              <a:ext uri="{FF2B5EF4-FFF2-40B4-BE49-F238E27FC236}">
                <a16:creationId xmlns:a16="http://schemas.microsoft.com/office/drawing/2014/main" id="{B477A0AB-D6BD-3F4C-A9A2-2AC754D1ED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04890" y="1690688"/>
            <a:ext cx="6687109" cy="5167312"/>
          </a:xfrm>
          <a:prstGeom prst="rect">
            <a:avLst/>
          </a:prstGeom>
        </p:spPr>
      </p:pic>
    </p:spTree>
    <p:extLst>
      <p:ext uri="{BB962C8B-B14F-4D97-AF65-F5344CB8AC3E}">
        <p14:creationId xmlns:p14="http://schemas.microsoft.com/office/powerpoint/2010/main" val="2301850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63859-480C-464A-8618-8FF4DDA30B42}"/>
              </a:ext>
            </a:extLst>
          </p:cNvPr>
          <p:cNvSpPr>
            <a:spLocks noGrp="1"/>
          </p:cNvSpPr>
          <p:nvPr>
            <p:ph type="title"/>
          </p:nvPr>
        </p:nvSpPr>
        <p:spPr/>
        <p:txBody>
          <a:bodyPr/>
          <a:lstStyle/>
          <a:p>
            <a:r>
              <a:rPr lang="en-US" dirty="0" err="1"/>
              <a:t>Roundheaded</a:t>
            </a:r>
            <a:r>
              <a:rPr lang="en-US" dirty="0"/>
              <a:t> Beetle</a:t>
            </a:r>
          </a:p>
        </p:txBody>
      </p:sp>
      <p:pic>
        <p:nvPicPr>
          <p:cNvPr id="1026" name="Picture 2">
            <a:extLst>
              <a:ext uri="{FF2B5EF4-FFF2-40B4-BE49-F238E27FC236}">
                <a16:creationId xmlns:a16="http://schemas.microsoft.com/office/drawing/2014/main" id="{00245F40-6CAC-1D41-94CD-3A39CA69FFC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27103" y="1759789"/>
            <a:ext cx="8180867" cy="45463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40B6F00-8456-7D48-8AF9-E4FDCC3554FD}"/>
              </a:ext>
            </a:extLst>
          </p:cNvPr>
          <p:cNvSpPr txBox="1"/>
          <p:nvPr/>
        </p:nvSpPr>
        <p:spPr>
          <a:xfrm>
            <a:off x="1006416" y="6435306"/>
            <a:ext cx="10483832" cy="369332"/>
          </a:xfrm>
          <a:prstGeom prst="rect">
            <a:avLst/>
          </a:prstGeom>
          <a:noFill/>
        </p:spPr>
        <p:txBody>
          <a:bodyPr wrap="none" rtlCol="0">
            <a:spAutoFit/>
          </a:bodyPr>
          <a:lstStyle/>
          <a:p>
            <a:r>
              <a:rPr lang="en-US" dirty="0">
                <a:hlinkClick r:id="rId4"/>
              </a:rPr>
              <a:t>https://</a:t>
            </a:r>
            <a:r>
              <a:rPr lang="en-US" dirty="0" err="1">
                <a:hlinkClick r:id="rId4"/>
              </a:rPr>
              <a:t>csurams.maps.arcgis.com</a:t>
            </a:r>
            <a:r>
              <a:rPr lang="en-US" dirty="0">
                <a:hlinkClick r:id="rId4"/>
              </a:rPr>
              <a:t>/apps/</a:t>
            </a:r>
            <a:r>
              <a:rPr lang="en-US" dirty="0" err="1">
                <a:hlinkClick r:id="rId4"/>
              </a:rPr>
              <a:t>MapJournal</a:t>
            </a:r>
            <a:r>
              <a:rPr lang="en-US" dirty="0">
                <a:hlinkClick r:id="rId4"/>
              </a:rPr>
              <a:t>/</a:t>
            </a:r>
            <a:r>
              <a:rPr lang="en-US" dirty="0" err="1">
                <a:hlinkClick r:id="rId4"/>
              </a:rPr>
              <a:t>index.html?appid</a:t>
            </a:r>
            <a:r>
              <a:rPr lang="en-US" dirty="0">
                <a:hlinkClick r:id="rId4"/>
              </a:rPr>
              <a:t>=7d49022bff5a49a099c63320d421ea36</a:t>
            </a:r>
            <a:endParaRPr lang="en-US" dirty="0"/>
          </a:p>
        </p:txBody>
      </p:sp>
      <p:sp>
        <p:nvSpPr>
          <p:cNvPr id="6" name="Content Placeholder 5">
            <a:extLst>
              <a:ext uri="{FF2B5EF4-FFF2-40B4-BE49-F238E27FC236}">
                <a16:creationId xmlns:a16="http://schemas.microsoft.com/office/drawing/2014/main" id="{7FBAF001-E530-DA43-9A83-9F04CBDE89C7}"/>
              </a:ext>
            </a:extLst>
          </p:cNvPr>
          <p:cNvSpPr>
            <a:spLocks noGrp="1"/>
          </p:cNvSpPr>
          <p:nvPr>
            <p:ph idx="1"/>
          </p:nvPr>
        </p:nvSpPr>
        <p:spPr>
          <a:xfrm>
            <a:off x="838200" y="1825625"/>
            <a:ext cx="2848155" cy="4351338"/>
          </a:xfrm>
        </p:spPr>
        <p:txBody>
          <a:bodyPr/>
          <a:lstStyle/>
          <a:p>
            <a:r>
              <a:rPr lang="en-US" dirty="0"/>
              <a:t>Primarily in Lone Pine Landscape in 2019</a:t>
            </a:r>
          </a:p>
          <a:p>
            <a:endParaRPr lang="en-US" dirty="0"/>
          </a:p>
          <a:p>
            <a:r>
              <a:rPr lang="en-US" dirty="0"/>
              <a:t>Some small polygons in Dry Canyon (N of McPhee) and </a:t>
            </a:r>
            <a:r>
              <a:rPr lang="en-US" dirty="0" err="1"/>
              <a:t>Elston</a:t>
            </a:r>
            <a:r>
              <a:rPr lang="en-US" dirty="0"/>
              <a:t> Mountain</a:t>
            </a:r>
          </a:p>
          <a:p>
            <a:endParaRPr lang="en-US" dirty="0"/>
          </a:p>
          <a:p>
            <a:endParaRPr lang="en-US" dirty="0"/>
          </a:p>
        </p:txBody>
      </p:sp>
      <p:pic>
        <p:nvPicPr>
          <p:cNvPr id="8" name="Picture 7" descr="Map&#10;&#10;Description automatically generated">
            <a:extLst>
              <a:ext uri="{FF2B5EF4-FFF2-40B4-BE49-F238E27FC236}">
                <a16:creationId xmlns:a16="http://schemas.microsoft.com/office/drawing/2014/main" id="{A17F7DDE-F8AE-3143-A67A-D338DB6BF45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31316" y="948906"/>
            <a:ext cx="6460684" cy="5357229"/>
          </a:xfrm>
          <a:prstGeom prst="rect">
            <a:avLst/>
          </a:prstGeom>
        </p:spPr>
      </p:pic>
    </p:spTree>
    <p:extLst>
      <p:ext uri="{BB962C8B-B14F-4D97-AF65-F5344CB8AC3E}">
        <p14:creationId xmlns:p14="http://schemas.microsoft.com/office/powerpoint/2010/main" val="40017725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48D58-E72A-2840-838C-58E735F5E6F9}"/>
              </a:ext>
            </a:extLst>
          </p:cNvPr>
          <p:cNvSpPr>
            <a:spLocks noGrp="1"/>
          </p:cNvSpPr>
          <p:nvPr>
            <p:ph type="title"/>
          </p:nvPr>
        </p:nvSpPr>
        <p:spPr/>
        <p:txBody>
          <a:bodyPr/>
          <a:lstStyle/>
          <a:p>
            <a:r>
              <a:rPr lang="en-US" dirty="0"/>
              <a:t>Unit based monitoring to capture environmental gradients</a:t>
            </a:r>
          </a:p>
        </p:txBody>
      </p:sp>
      <p:sp>
        <p:nvSpPr>
          <p:cNvPr id="3" name="Content Placeholder 2">
            <a:extLst>
              <a:ext uri="{FF2B5EF4-FFF2-40B4-BE49-F238E27FC236}">
                <a16:creationId xmlns:a16="http://schemas.microsoft.com/office/drawing/2014/main" id="{359F06E1-9446-B449-963A-B5E33F11E3DC}"/>
              </a:ext>
            </a:extLst>
          </p:cNvPr>
          <p:cNvSpPr>
            <a:spLocks noGrp="1"/>
          </p:cNvSpPr>
          <p:nvPr>
            <p:ph idx="1"/>
          </p:nvPr>
        </p:nvSpPr>
        <p:spPr>
          <a:xfrm>
            <a:off x="838200" y="1825625"/>
            <a:ext cx="4530394" cy="4351338"/>
          </a:xfrm>
        </p:spPr>
        <p:txBody>
          <a:bodyPr>
            <a:normAutofit fontScale="92500" lnSpcReduction="20000"/>
          </a:bodyPr>
          <a:lstStyle/>
          <a:p>
            <a:r>
              <a:rPr lang="en-US" dirty="0"/>
              <a:t>Environmental gradients may represent some drivers of patterns</a:t>
            </a:r>
          </a:p>
          <a:p>
            <a:endParaRPr lang="en-US" dirty="0"/>
          </a:p>
          <a:p>
            <a:r>
              <a:rPr lang="en-US" dirty="0"/>
              <a:t>Ensuring extremes and the median of a gradient are sampled can help explain variation without sampling the entire project area</a:t>
            </a:r>
          </a:p>
          <a:p>
            <a:endParaRPr lang="en-US" dirty="0"/>
          </a:p>
          <a:p>
            <a:r>
              <a:rPr lang="en-US" dirty="0"/>
              <a:t>Multiple interacting gradients </a:t>
            </a:r>
          </a:p>
          <a:p>
            <a:pPr lvl="1"/>
            <a:r>
              <a:rPr lang="en-US" dirty="0"/>
              <a:t>Soil depth, TWI, CWD? </a:t>
            </a:r>
          </a:p>
        </p:txBody>
      </p:sp>
      <p:pic>
        <p:nvPicPr>
          <p:cNvPr id="5" name="Picture 4" descr="Map&#10;&#10;Description automatically generated">
            <a:extLst>
              <a:ext uri="{FF2B5EF4-FFF2-40B4-BE49-F238E27FC236}">
                <a16:creationId xmlns:a16="http://schemas.microsoft.com/office/drawing/2014/main" id="{976AEB9C-3AA6-BF46-B26B-39925154FA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8595" y="1585368"/>
            <a:ext cx="6823406" cy="5272632"/>
          </a:xfrm>
          <a:prstGeom prst="rect">
            <a:avLst/>
          </a:prstGeom>
        </p:spPr>
      </p:pic>
    </p:spTree>
    <p:extLst>
      <p:ext uri="{BB962C8B-B14F-4D97-AF65-F5344CB8AC3E}">
        <p14:creationId xmlns:p14="http://schemas.microsoft.com/office/powerpoint/2010/main" val="33547830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AD0AA-FBCF-4F43-BD83-49C94A40EBB2}"/>
              </a:ext>
            </a:extLst>
          </p:cNvPr>
          <p:cNvSpPr>
            <a:spLocks noGrp="1"/>
          </p:cNvSpPr>
          <p:nvPr>
            <p:ph type="title"/>
          </p:nvPr>
        </p:nvSpPr>
        <p:spPr/>
        <p:txBody>
          <a:bodyPr/>
          <a:lstStyle/>
          <a:p>
            <a:r>
              <a:rPr lang="en-US" dirty="0"/>
              <a:t>EA Monitoring</a:t>
            </a:r>
          </a:p>
        </p:txBody>
      </p:sp>
      <p:sp>
        <p:nvSpPr>
          <p:cNvPr id="3" name="Content Placeholder 2">
            <a:extLst>
              <a:ext uri="{FF2B5EF4-FFF2-40B4-BE49-F238E27FC236}">
                <a16:creationId xmlns:a16="http://schemas.microsoft.com/office/drawing/2014/main" id="{AA610052-FA17-9544-8BF8-E1484C946452}"/>
              </a:ext>
            </a:extLst>
          </p:cNvPr>
          <p:cNvSpPr>
            <a:spLocks noGrp="1"/>
          </p:cNvSpPr>
          <p:nvPr>
            <p:ph idx="1"/>
          </p:nvPr>
        </p:nvSpPr>
        <p:spPr>
          <a:xfrm>
            <a:off x="838200" y="1825625"/>
            <a:ext cx="5815042" cy="4351338"/>
          </a:xfrm>
        </p:spPr>
        <p:txBody>
          <a:bodyPr>
            <a:normAutofit lnSpcReduction="10000"/>
          </a:bodyPr>
          <a:lstStyle/>
          <a:p>
            <a:pPr lvl="1"/>
            <a:r>
              <a:rPr lang="en-US" dirty="0"/>
              <a:t>Plots can be placed across the treatment area to detect change – cover the entire geography rather than a subset of units</a:t>
            </a:r>
          </a:p>
          <a:p>
            <a:pPr lvl="1"/>
            <a:endParaRPr lang="en-US" dirty="0"/>
          </a:p>
          <a:p>
            <a:pPr lvl="1"/>
            <a:r>
              <a:rPr lang="en-US" dirty="0"/>
              <a:t>Gray and Zachman completed a power analysis and discovered 1 plot for every 50 acres </a:t>
            </a:r>
            <a:r>
              <a:rPr lang="en-US" b="1" dirty="0"/>
              <a:t>can detect change </a:t>
            </a:r>
            <a:r>
              <a:rPr lang="en-US" dirty="0"/>
              <a:t>in Northern Arizona Ponderosa Pine systems (4FRI)</a:t>
            </a:r>
          </a:p>
          <a:p>
            <a:pPr lvl="1"/>
            <a:endParaRPr lang="en-US" dirty="0"/>
          </a:p>
          <a:p>
            <a:pPr lvl="2"/>
            <a:r>
              <a:rPr lang="en-US" dirty="0"/>
              <a:t>722 plots for effective EA based monitoring at Lone Pine</a:t>
            </a:r>
          </a:p>
          <a:p>
            <a:pPr lvl="3"/>
            <a:r>
              <a:rPr lang="en-US" dirty="0"/>
              <a:t>+ Representative controls! </a:t>
            </a:r>
          </a:p>
          <a:p>
            <a:endParaRPr lang="en-US" dirty="0"/>
          </a:p>
        </p:txBody>
      </p:sp>
      <p:pic>
        <p:nvPicPr>
          <p:cNvPr id="7" name="Picture 6">
            <a:extLst>
              <a:ext uri="{FF2B5EF4-FFF2-40B4-BE49-F238E27FC236}">
                <a16:creationId xmlns:a16="http://schemas.microsoft.com/office/drawing/2014/main" id="{E07F78CE-4599-A042-AC29-9891010EA8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60859" y="-1"/>
            <a:ext cx="5631141" cy="4351337"/>
          </a:xfrm>
          <a:prstGeom prst="rect">
            <a:avLst/>
          </a:prstGeom>
        </p:spPr>
      </p:pic>
      <p:sp>
        <p:nvSpPr>
          <p:cNvPr id="8" name="TextBox 7">
            <a:extLst>
              <a:ext uri="{FF2B5EF4-FFF2-40B4-BE49-F238E27FC236}">
                <a16:creationId xmlns:a16="http://schemas.microsoft.com/office/drawing/2014/main" id="{A609FE84-930D-504D-A0A1-9E7A5909A374}"/>
              </a:ext>
            </a:extLst>
          </p:cNvPr>
          <p:cNvSpPr txBox="1"/>
          <p:nvPr/>
        </p:nvSpPr>
        <p:spPr>
          <a:xfrm>
            <a:off x="7763774" y="4508740"/>
            <a:ext cx="3758465" cy="1754326"/>
          </a:xfrm>
          <a:prstGeom prst="rect">
            <a:avLst/>
          </a:prstGeom>
          <a:noFill/>
        </p:spPr>
        <p:txBody>
          <a:bodyPr wrap="none" rtlCol="0">
            <a:spAutoFit/>
          </a:bodyPr>
          <a:lstStyle/>
          <a:p>
            <a:r>
              <a:rPr lang="en-US" dirty="0"/>
              <a:t>Targeting Blocks instead of Units? </a:t>
            </a:r>
          </a:p>
          <a:p>
            <a:r>
              <a:rPr lang="en-US" dirty="0"/>
              <a:t>Increasing plot speed by simplifying? </a:t>
            </a:r>
          </a:p>
          <a:p>
            <a:endParaRPr lang="en-US" dirty="0"/>
          </a:p>
          <a:p>
            <a:r>
              <a:rPr lang="en-US" dirty="0"/>
              <a:t>Monitoring designs are complicated… </a:t>
            </a:r>
          </a:p>
          <a:p>
            <a:endParaRPr lang="en-US" dirty="0"/>
          </a:p>
          <a:p>
            <a:r>
              <a:rPr lang="en-US" dirty="0"/>
              <a:t>Remote sensing based monitoring?</a:t>
            </a:r>
          </a:p>
        </p:txBody>
      </p:sp>
    </p:spTree>
    <p:extLst>
      <p:ext uri="{BB962C8B-B14F-4D97-AF65-F5344CB8AC3E}">
        <p14:creationId xmlns:p14="http://schemas.microsoft.com/office/powerpoint/2010/main" val="9321829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8ADA4-F0F6-074A-BF94-B6A2BEAEA235}"/>
              </a:ext>
            </a:extLst>
          </p:cNvPr>
          <p:cNvSpPr>
            <a:spLocks noGrp="1"/>
          </p:cNvSpPr>
          <p:nvPr>
            <p:ph type="title"/>
          </p:nvPr>
        </p:nvSpPr>
        <p:spPr/>
        <p:txBody>
          <a:bodyPr/>
          <a:lstStyle/>
          <a:p>
            <a:r>
              <a:rPr lang="en-US" dirty="0"/>
              <a:t>Monitoring Questions</a:t>
            </a:r>
          </a:p>
        </p:txBody>
      </p:sp>
      <p:sp>
        <p:nvSpPr>
          <p:cNvPr id="3" name="Content Placeholder 2">
            <a:extLst>
              <a:ext uri="{FF2B5EF4-FFF2-40B4-BE49-F238E27FC236}">
                <a16:creationId xmlns:a16="http://schemas.microsoft.com/office/drawing/2014/main" id="{ED06B8FC-0F61-5A49-8172-78C7B06BEF73}"/>
              </a:ext>
            </a:extLst>
          </p:cNvPr>
          <p:cNvSpPr>
            <a:spLocks noGrp="1"/>
          </p:cNvSpPr>
          <p:nvPr>
            <p:ph idx="1"/>
          </p:nvPr>
        </p:nvSpPr>
        <p:spPr/>
        <p:txBody>
          <a:bodyPr/>
          <a:lstStyle/>
          <a:p>
            <a:r>
              <a:rPr lang="en-US" dirty="0"/>
              <a:t>Pointed questions about </a:t>
            </a:r>
            <a:r>
              <a:rPr lang="en-US" b="1" dirty="0"/>
              <a:t>monitoring can help us </a:t>
            </a:r>
            <a:r>
              <a:rPr lang="en-US" dirty="0"/>
              <a:t>narrow down how to effectively monitor, and importantly what is missing from these perspectives? </a:t>
            </a:r>
          </a:p>
        </p:txBody>
      </p:sp>
      <p:pic>
        <p:nvPicPr>
          <p:cNvPr id="6" name="Picture 5">
            <a:extLst>
              <a:ext uri="{FF2B5EF4-FFF2-40B4-BE49-F238E27FC236}">
                <a16:creationId xmlns:a16="http://schemas.microsoft.com/office/drawing/2014/main" id="{FF2890BA-C75D-A149-82F3-0A9434C338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57625" y="2658453"/>
            <a:ext cx="6234375" cy="4154667"/>
          </a:xfrm>
          <a:prstGeom prst="rect">
            <a:avLst/>
          </a:prstGeom>
        </p:spPr>
      </p:pic>
    </p:spTree>
    <p:extLst>
      <p:ext uri="{BB962C8B-B14F-4D97-AF65-F5344CB8AC3E}">
        <p14:creationId xmlns:p14="http://schemas.microsoft.com/office/powerpoint/2010/main" val="7494731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8ADA4-F0F6-074A-BF94-B6A2BEAEA235}"/>
              </a:ext>
            </a:extLst>
          </p:cNvPr>
          <p:cNvSpPr>
            <a:spLocks noGrp="1"/>
          </p:cNvSpPr>
          <p:nvPr>
            <p:ph type="title"/>
          </p:nvPr>
        </p:nvSpPr>
        <p:spPr/>
        <p:txBody>
          <a:bodyPr/>
          <a:lstStyle/>
          <a:p>
            <a:r>
              <a:rPr lang="en-US" dirty="0"/>
              <a:t>Monitoring Questions</a:t>
            </a:r>
          </a:p>
        </p:txBody>
      </p:sp>
      <p:sp>
        <p:nvSpPr>
          <p:cNvPr id="3" name="Content Placeholder 2">
            <a:extLst>
              <a:ext uri="{FF2B5EF4-FFF2-40B4-BE49-F238E27FC236}">
                <a16:creationId xmlns:a16="http://schemas.microsoft.com/office/drawing/2014/main" id="{ED06B8FC-0F61-5A49-8172-78C7B06BEF73}"/>
              </a:ext>
            </a:extLst>
          </p:cNvPr>
          <p:cNvSpPr>
            <a:spLocks noGrp="1"/>
          </p:cNvSpPr>
          <p:nvPr>
            <p:ph idx="1"/>
          </p:nvPr>
        </p:nvSpPr>
        <p:spPr>
          <a:xfrm>
            <a:off x="838200" y="1825625"/>
            <a:ext cx="5257800" cy="4351338"/>
          </a:xfrm>
        </p:spPr>
        <p:txBody>
          <a:bodyPr/>
          <a:lstStyle/>
          <a:p>
            <a:r>
              <a:rPr lang="en-US" dirty="0"/>
              <a:t>Pointed questions about </a:t>
            </a:r>
            <a:r>
              <a:rPr lang="en-US" b="1" dirty="0"/>
              <a:t>monitoring can help us </a:t>
            </a:r>
            <a:r>
              <a:rPr lang="en-US" dirty="0"/>
              <a:t>narrow down how to effectively monitor </a:t>
            </a:r>
          </a:p>
          <a:p>
            <a:endParaRPr lang="en-US" dirty="0"/>
          </a:p>
          <a:p>
            <a:r>
              <a:rPr lang="en-US" b="1" dirty="0"/>
              <a:t>Wood products</a:t>
            </a:r>
            <a:r>
              <a:rPr lang="en-US" dirty="0"/>
              <a:t>  and social dimensions</a:t>
            </a:r>
          </a:p>
          <a:p>
            <a:pPr lvl="1"/>
            <a:r>
              <a:rPr lang="en-US" dirty="0"/>
              <a:t>Including recreation values</a:t>
            </a:r>
          </a:p>
        </p:txBody>
      </p:sp>
      <p:pic>
        <p:nvPicPr>
          <p:cNvPr id="5" name="Picture 4" descr="A picture containing tree, outdoor, sky, grass&#10;&#10;Description automatically generated">
            <a:extLst>
              <a:ext uri="{FF2B5EF4-FFF2-40B4-BE49-F238E27FC236}">
                <a16:creationId xmlns:a16="http://schemas.microsoft.com/office/drawing/2014/main" id="{DA06AD53-4750-5C4A-AA31-388154A89A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94355" y="1282459"/>
            <a:ext cx="5997645" cy="3996907"/>
          </a:xfrm>
          <a:prstGeom prst="rect">
            <a:avLst/>
          </a:prstGeom>
        </p:spPr>
      </p:pic>
    </p:spTree>
    <p:extLst>
      <p:ext uri="{BB962C8B-B14F-4D97-AF65-F5344CB8AC3E}">
        <p14:creationId xmlns:p14="http://schemas.microsoft.com/office/powerpoint/2010/main" val="12045063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90808-6AEE-5442-8C88-27E37F455AD6}"/>
              </a:ext>
            </a:extLst>
          </p:cNvPr>
          <p:cNvSpPr>
            <a:spLocks noGrp="1"/>
          </p:cNvSpPr>
          <p:nvPr>
            <p:ph type="title"/>
          </p:nvPr>
        </p:nvSpPr>
        <p:spPr/>
        <p:txBody>
          <a:bodyPr/>
          <a:lstStyle/>
          <a:p>
            <a:r>
              <a:rPr lang="en-US" dirty="0"/>
              <a:t>Integrating the Human Components into Ponderosa Pine Ecology</a:t>
            </a:r>
          </a:p>
        </p:txBody>
      </p:sp>
      <p:sp>
        <p:nvSpPr>
          <p:cNvPr id="3" name="Content Placeholder 2">
            <a:extLst>
              <a:ext uri="{FF2B5EF4-FFF2-40B4-BE49-F238E27FC236}">
                <a16:creationId xmlns:a16="http://schemas.microsoft.com/office/drawing/2014/main" id="{3B62BB53-9C9D-8741-8FEE-6C08139B0F9D}"/>
              </a:ext>
            </a:extLst>
          </p:cNvPr>
          <p:cNvSpPr>
            <a:spLocks noGrp="1"/>
          </p:cNvSpPr>
          <p:nvPr>
            <p:ph idx="1"/>
          </p:nvPr>
        </p:nvSpPr>
        <p:spPr>
          <a:xfrm>
            <a:off x="486508" y="1865818"/>
            <a:ext cx="6050654" cy="4585469"/>
          </a:xfrm>
        </p:spPr>
        <p:txBody>
          <a:bodyPr>
            <a:normAutofit/>
          </a:bodyPr>
          <a:lstStyle/>
          <a:p>
            <a:r>
              <a:rPr lang="en-US" dirty="0"/>
              <a:t>We have industry support – almost no one in the SW can make this claim</a:t>
            </a:r>
          </a:p>
          <a:p>
            <a:pPr lvl="1"/>
            <a:endParaRPr lang="en-US" dirty="0"/>
          </a:p>
          <a:p>
            <a:pPr lvl="1"/>
            <a:endParaRPr lang="en-US" dirty="0"/>
          </a:p>
          <a:p>
            <a:pPr lvl="1"/>
            <a:r>
              <a:rPr lang="en-US" dirty="0"/>
              <a:t>How can we mitigate risk of fire, beetle, and drought mortality while also sustaining the needs of industry AND how can we target our monitoring to ensure </a:t>
            </a:r>
            <a:r>
              <a:rPr lang="en-US" b="1" dirty="0"/>
              <a:t>integrated perspectives and outcomes</a:t>
            </a:r>
            <a:r>
              <a:rPr lang="en-US" dirty="0"/>
              <a:t>?</a:t>
            </a:r>
          </a:p>
          <a:p>
            <a:pPr lvl="2"/>
            <a:r>
              <a:rPr lang="en-US" dirty="0"/>
              <a:t>Social</a:t>
            </a:r>
          </a:p>
          <a:p>
            <a:pPr lvl="2"/>
            <a:r>
              <a:rPr lang="en-US" dirty="0"/>
              <a:t>Economic</a:t>
            </a:r>
          </a:p>
          <a:p>
            <a:pPr lvl="2"/>
            <a:r>
              <a:rPr lang="en-US" dirty="0"/>
              <a:t>Ecological </a:t>
            </a:r>
          </a:p>
          <a:p>
            <a:pPr lvl="1"/>
            <a:endParaRPr lang="en-US" dirty="0"/>
          </a:p>
          <a:p>
            <a:endParaRPr lang="en-US" dirty="0"/>
          </a:p>
        </p:txBody>
      </p:sp>
      <p:pic>
        <p:nvPicPr>
          <p:cNvPr id="5" name="Picture 4" descr="A picture containing tree, outdoor, forest, plant&#10;&#10;Description automatically generated">
            <a:extLst>
              <a:ext uri="{FF2B5EF4-FFF2-40B4-BE49-F238E27FC236}">
                <a16:creationId xmlns:a16="http://schemas.microsoft.com/office/drawing/2014/main" id="{29A72084-66D6-4E4D-B10B-3B6A79D1369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74611" y="3035027"/>
            <a:ext cx="5417389" cy="3822973"/>
          </a:xfrm>
          <a:prstGeom prst="rect">
            <a:avLst/>
          </a:prstGeom>
        </p:spPr>
      </p:pic>
    </p:spTree>
    <p:extLst>
      <p:ext uri="{BB962C8B-B14F-4D97-AF65-F5344CB8AC3E}">
        <p14:creationId xmlns:p14="http://schemas.microsoft.com/office/powerpoint/2010/main" val="20513823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CA76A-21FB-8A46-B15B-297CD7CC1993}"/>
              </a:ext>
            </a:extLst>
          </p:cNvPr>
          <p:cNvSpPr>
            <a:spLocks noGrp="1"/>
          </p:cNvSpPr>
          <p:nvPr>
            <p:ph type="title"/>
          </p:nvPr>
        </p:nvSpPr>
        <p:spPr>
          <a:xfrm>
            <a:off x="838200" y="0"/>
            <a:ext cx="10515600" cy="1325563"/>
          </a:xfrm>
        </p:spPr>
        <p:txBody>
          <a:bodyPr/>
          <a:lstStyle/>
          <a:p>
            <a:r>
              <a:rPr lang="en-US" dirty="0"/>
              <a:t>Questions…. Thoughts</a:t>
            </a:r>
          </a:p>
        </p:txBody>
      </p:sp>
      <p:pic>
        <p:nvPicPr>
          <p:cNvPr id="5" name="Content Placeholder 4" descr="A picture containing sky, outdoor, grass, mountain&#10;&#10;Description automatically generated">
            <a:extLst>
              <a:ext uri="{FF2B5EF4-FFF2-40B4-BE49-F238E27FC236}">
                <a16:creationId xmlns:a16="http://schemas.microsoft.com/office/drawing/2014/main" id="{CE768645-E100-3C4B-B8F0-11C231011833}"/>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266447" y="994913"/>
            <a:ext cx="11659106" cy="5863087"/>
          </a:xfrm>
        </p:spPr>
      </p:pic>
    </p:spTree>
    <p:extLst>
      <p:ext uri="{BB962C8B-B14F-4D97-AF65-F5344CB8AC3E}">
        <p14:creationId xmlns:p14="http://schemas.microsoft.com/office/powerpoint/2010/main" val="24274842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19375-E1CE-F94F-8B8B-ABC3B1B01CFA}"/>
              </a:ext>
            </a:extLst>
          </p:cNvPr>
          <p:cNvSpPr>
            <a:spLocks noGrp="1"/>
          </p:cNvSpPr>
          <p:nvPr>
            <p:ph type="title"/>
          </p:nvPr>
        </p:nvSpPr>
        <p:spPr/>
        <p:txBody>
          <a:bodyPr/>
          <a:lstStyle/>
          <a:p>
            <a:r>
              <a:rPr lang="en-US" dirty="0"/>
              <a:t>BEST</a:t>
            </a:r>
          </a:p>
        </p:txBody>
      </p:sp>
      <p:sp>
        <p:nvSpPr>
          <p:cNvPr id="3" name="Content Placeholder 2">
            <a:extLst>
              <a:ext uri="{FF2B5EF4-FFF2-40B4-BE49-F238E27FC236}">
                <a16:creationId xmlns:a16="http://schemas.microsoft.com/office/drawing/2014/main" id="{A7E6EA46-5141-9447-AB83-37E565102021}"/>
              </a:ext>
            </a:extLst>
          </p:cNvPr>
          <p:cNvSpPr>
            <a:spLocks noGrp="1"/>
          </p:cNvSpPr>
          <p:nvPr>
            <p:ph idx="1"/>
          </p:nvPr>
        </p:nvSpPr>
        <p:spPr>
          <a:xfrm>
            <a:off x="838201" y="1825625"/>
            <a:ext cx="6028426" cy="4351338"/>
          </a:xfrm>
        </p:spPr>
        <p:txBody>
          <a:bodyPr>
            <a:normAutofit fontScale="92500" lnSpcReduction="10000"/>
          </a:bodyPr>
          <a:lstStyle/>
          <a:p>
            <a:r>
              <a:rPr lang="en-US" dirty="0"/>
              <a:t>Beetle Eradication  Sanitation Thinning </a:t>
            </a:r>
          </a:p>
          <a:p>
            <a:pPr lvl="1"/>
            <a:r>
              <a:rPr lang="en-US" dirty="0"/>
              <a:t>Productive site with a 20” diameter cap</a:t>
            </a:r>
          </a:p>
          <a:p>
            <a:pPr lvl="1"/>
            <a:endParaRPr lang="en-US" dirty="0"/>
          </a:p>
          <a:p>
            <a:pPr lvl="1"/>
            <a:r>
              <a:rPr lang="en-US" dirty="0"/>
              <a:t>Emphasis on reduction of intensity of beetle mortality </a:t>
            </a:r>
          </a:p>
          <a:p>
            <a:pPr lvl="1"/>
            <a:endParaRPr lang="en-US" dirty="0"/>
          </a:p>
          <a:p>
            <a:pPr lvl="1"/>
            <a:r>
              <a:rPr lang="en-US" dirty="0"/>
              <a:t>Represents more productive sites at Lone Pine</a:t>
            </a:r>
          </a:p>
          <a:p>
            <a:pPr lvl="1"/>
            <a:endParaRPr lang="en-US" dirty="0"/>
          </a:p>
          <a:p>
            <a:pPr lvl="1"/>
            <a:r>
              <a:rPr lang="en-US" dirty="0"/>
              <a:t>Contains two Control Units and four treatment units</a:t>
            </a:r>
          </a:p>
          <a:p>
            <a:pPr lvl="2"/>
            <a:r>
              <a:rPr lang="en-US" dirty="0"/>
              <a:t>Two 70 basal area target units and two 90 basal area target units</a:t>
            </a:r>
          </a:p>
        </p:txBody>
      </p:sp>
      <p:pic>
        <p:nvPicPr>
          <p:cNvPr id="5" name="Picture 4" descr="Map&#10;&#10;Description automatically generated">
            <a:extLst>
              <a:ext uri="{FF2B5EF4-FFF2-40B4-BE49-F238E27FC236}">
                <a16:creationId xmlns:a16="http://schemas.microsoft.com/office/drawing/2014/main" id="{A546A05D-552B-A545-9F08-0FE7C0220A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66627" y="1690688"/>
            <a:ext cx="5321043" cy="4111715"/>
          </a:xfrm>
          <a:prstGeom prst="rect">
            <a:avLst/>
          </a:prstGeom>
        </p:spPr>
      </p:pic>
    </p:spTree>
    <p:extLst>
      <p:ext uri="{BB962C8B-B14F-4D97-AF65-F5344CB8AC3E}">
        <p14:creationId xmlns:p14="http://schemas.microsoft.com/office/powerpoint/2010/main" val="25323629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4757E-7C47-0641-A9BD-030876CDBB54}"/>
              </a:ext>
            </a:extLst>
          </p:cNvPr>
          <p:cNvSpPr>
            <a:spLocks noGrp="1"/>
          </p:cNvSpPr>
          <p:nvPr>
            <p:ph type="title"/>
          </p:nvPr>
        </p:nvSpPr>
        <p:spPr/>
        <p:txBody>
          <a:bodyPr/>
          <a:lstStyle/>
          <a:p>
            <a:r>
              <a:rPr lang="en-US" dirty="0"/>
              <a:t>BEST</a:t>
            </a:r>
          </a:p>
        </p:txBody>
      </p:sp>
      <p:sp>
        <p:nvSpPr>
          <p:cNvPr id="3" name="Content Placeholder 2">
            <a:extLst>
              <a:ext uri="{FF2B5EF4-FFF2-40B4-BE49-F238E27FC236}">
                <a16:creationId xmlns:a16="http://schemas.microsoft.com/office/drawing/2014/main" id="{53430E06-EE99-4D4D-A2F5-1E85540883A2}"/>
              </a:ext>
            </a:extLst>
          </p:cNvPr>
          <p:cNvSpPr>
            <a:spLocks noGrp="1"/>
          </p:cNvSpPr>
          <p:nvPr>
            <p:ph idx="1"/>
          </p:nvPr>
        </p:nvSpPr>
        <p:spPr>
          <a:xfrm>
            <a:off x="838200" y="1825625"/>
            <a:ext cx="5721096" cy="4351338"/>
          </a:xfrm>
        </p:spPr>
        <p:txBody>
          <a:bodyPr/>
          <a:lstStyle/>
          <a:p>
            <a:r>
              <a:rPr lang="en-US" dirty="0"/>
              <a:t>In more productive units, what are beetle related mortality rates? </a:t>
            </a:r>
          </a:p>
          <a:p>
            <a:endParaRPr lang="en-US" dirty="0"/>
          </a:p>
          <a:p>
            <a:r>
              <a:rPr lang="en-US" dirty="0"/>
              <a:t>Does the LTR diameter cap make it difficult to effectively reduce stand density and basal area?</a:t>
            </a:r>
          </a:p>
          <a:p>
            <a:endParaRPr lang="en-US" dirty="0"/>
          </a:p>
          <a:p>
            <a:r>
              <a:rPr lang="en-US" dirty="0"/>
              <a:t>Is regeneration present in untreated, productive stands?</a:t>
            </a:r>
          </a:p>
        </p:txBody>
      </p:sp>
      <p:pic>
        <p:nvPicPr>
          <p:cNvPr id="5" name="Picture 4" descr="A picture containing tree, outdoor, grass, plant&#10;&#10;Description automatically generated">
            <a:extLst>
              <a:ext uri="{FF2B5EF4-FFF2-40B4-BE49-F238E27FC236}">
                <a16:creationId xmlns:a16="http://schemas.microsoft.com/office/drawing/2014/main" id="{AF075A01-B6E5-E545-981E-2B38001B6CE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70759" y="365125"/>
            <a:ext cx="5721241" cy="6176963"/>
          </a:xfrm>
          <a:prstGeom prst="rect">
            <a:avLst/>
          </a:prstGeom>
        </p:spPr>
      </p:pic>
    </p:spTree>
    <p:extLst>
      <p:ext uri="{BB962C8B-B14F-4D97-AF65-F5344CB8AC3E}">
        <p14:creationId xmlns:p14="http://schemas.microsoft.com/office/powerpoint/2010/main" val="8865603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973E-8E7B-CA43-BC8F-BBF26F3AAA27}"/>
              </a:ext>
            </a:extLst>
          </p:cNvPr>
          <p:cNvSpPr>
            <a:spLocks noGrp="1"/>
          </p:cNvSpPr>
          <p:nvPr>
            <p:ph type="title"/>
          </p:nvPr>
        </p:nvSpPr>
        <p:spPr/>
        <p:txBody>
          <a:bodyPr/>
          <a:lstStyle/>
          <a:p>
            <a:r>
              <a:rPr lang="en-US" dirty="0"/>
              <a:t>Trees - Ponderosa Pine Density </a:t>
            </a:r>
          </a:p>
        </p:txBody>
      </p:sp>
      <p:pic>
        <p:nvPicPr>
          <p:cNvPr id="5" name="Content Placeholder 4">
            <a:extLst>
              <a:ext uri="{FF2B5EF4-FFF2-40B4-BE49-F238E27FC236}">
                <a16:creationId xmlns:a16="http://schemas.microsoft.com/office/drawing/2014/main" id="{36262685-22C0-0E46-9691-F999E3C27AD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970024" y="1439529"/>
            <a:ext cx="7221976" cy="5266024"/>
          </a:xfrm>
        </p:spPr>
      </p:pic>
      <p:sp>
        <p:nvSpPr>
          <p:cNvPr id="4" name="TextBox 3">
            <a:extLst>
              <a:ext uri="{FF2B5EF4-FFF2-40B4-BE49-F238E27FC236}">
                <a16:creationId xmlns:a16="http://schemas.microsoft.com/office/drawing/2014/main" id="{925A23FD-C1B6-8844-9B43-C89B7BB8269E}"/>
              </a:ext>
            </a:extLst>
          </p:cNvPr>
          <p:cNvSpPr txBox="1"/>
          <p:nvPr/>
        </p:nvSpPr>
        <p:spPr>
          <a:xfrm>
            <a:off x="5210031" y="1603718"/>
            <a:ext cx="1441613" cy="461665"/>
          </a:xfrm>
          <a:prstGeom prst="rect">
            <a:avLst/>
          </a:prstGeom>
          <a:noFill/>
        </p:spPr>
        <p:txBody>
          <a:bodyPr wrap="none" rtlCol="0">
            <a:spAutoFit/>
          </a:bodyPr>
          <a:lstStyle/>
          <a:p>
            <a:r>
              <a:rPr lang="en-US" sz="1200" dirty="0">
                <a:solidFill>
                  <a:schemeClr val="bg1"/>
                </a:solidFill>
              </a:rPr>
              <a:t>Overall Density: 121</a:t>
            </a:r>
          </a:p>
          <a:p>
            <a:r>
              <a:rPr lang="en-US" sz="1200" dirty="0">
                <a:solidFill>
                  <a:schemeClr val="bg1"/>
                </a:solidFill>
              </a:rPr>
              <a:t>20 % Mortality </a:t>
            </a:r>
          </a:p>
        </p:txBody>
      </p:sp>
      <p:sp>
        <p:nvSpPr>
          <p:cNvPr id="7" name="TextBox 6">
            <a:extLst>
              <a:ext uri="{FF2B5EF4-FFF2-40B4-BE49-F238E27FC236}">
                <a16:creationId xmlns:a16="http://schemas.microsoft.com/office/drawing/2014/main" id="{8EC9188E-69E8-5440-94B1-9BBFD01BB48C}"/>
              </a:ext>
            </a:extLst>
          </p:cNvPr>
          <p:cNvSpPr txBox="1"/>
          <p:nvPr/>
        </p:nvSpPr>
        <p:spPr>
          <a:xfrm>
            <a:off x="7561108" y="1686670"/>
            <a:ext cx="1441613" cy="461665"/>
          </a:xfrm>
          <a:prstGeom prst="rect">
            <a:avLst/>
          </a:prstGeom>
          <a:noFill/>
        </p:spPr>
        <p:txBody>
          <a:bodyPr wrap="none" rtlCol="0">
            <a:spAutoFit/>
          </a:bodyPr>
          <a:lstStyle/>
          <a:p>
            <a:r>
              <a:rPr lang="en-US" sz="1200" dirty="0">
                <a:solidFill>
                  <a:schemeClr val="bg1"/>
                </a:solidFill>
              </a:rPr>
              <a:t>Overall Density: 128</a:t>
            </a:r>
          </a:p>
          <a:p>
            <a:r>
              <a:rPr lang="en-US" sz="1200" dirty="0">
                <a:solidFill>
                  <a:schemeClr val="bg1"/>
                </a:solidFill>
              </a:rPr>
              <a:t>7.5 % Mortality </a:t>
            </a:r>
          </a:p>
        </p:txBody>
      </p:sp>
      <p:sp>
        <p:nvSpPr>
          <p:cNvPr id="3" name="TextBox 2">
            <a:extLst>
              <a:ext uri="{FF2B5EF4-FFF2-40B4-BE49-F238E27FC236}">
                <a16:creationId xmlns:a16="http://schemas.microsoft.com/office/drawing/2014/main" id="{C5B9D6B3-008B-7147-BBF4-5E22232461B4}"/>
              </a:ext>
            </a:extLst>
          </p:cNvPr>
          <p:cNvSpPr txBox="1"/>
          <p:nvPr/>
        </p:nvSpPr>
        <p:spPr>
          <a:xfrm>
            <a:off x="517585" y="1834551"/>
            <a:ext cx="3174521" cy="3693319"/>
          </a:xfrm>
          <a:prstGeom prst="rect">
            <a:avLst/>
          </a:prstGeom>
          <a:noFill/>
        </p:spPr>
        <p:txBody>
          <a:bodyPr wrap="square" rtlCol="0">
            <a:spAutoFit/>
          </a:bodyPr>
          <a:lstStyle/>
          <a:p>
            <a:pPr marL="285750" indent="-285750">
              <a:buFont typeface="Arial" panose="020B0604020202020204" pitchFamily="34" charset="0"/>
              <a:buChar char="•"/>
            </a:pPr>
            <a:r>
              <a:rPr lang="en-US" dirty="0"/>
              <a:t>Few trees &lt;6”</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Many trees in the 6-10” size class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Beetle mortality across all size classes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Large trees are un-common in the control </a:t>
            </a:r>
          </a:p>
          <a:p>
            <a:pPr marL="742950" lvl="1" indent="-285750">
              <a:buFont typeface="Arial" panose="020B0604020202020204" pitchFamily="34" charset="0"/>
              <a:buChar char="•"/>
            </a:pPr>
            <a:r>
              <a:rPr lang="en-US" dirty="0"/>
              <a:t>More common in the LTR units</a:t>
            </a:r>
          </a:p>
        </p:txBody>
      </p:sp>
      <p:sp>
        <p:nvSpPr>
          <p:cNvPr id="8" name="TextBox 7">
            <a:extLst>
              <a:ext uri="{FF2B5EF4-FFF2-40B4-BE49-F238E27FC236}">
                <a16:creationId xmlns:a16="http://schemas.microsoft.com/office/drawing/2014/main" id="{D24253D3-4D62-B24A-A39C-7D6E62659978}"/>
              </a:ext>
            </a:extLst>
          </p:cNvPr>
          <p:cNvSpPr txBox="1"/>
          <p:nvPr/>
        </p:nvSpPr>
        <p:spPr>
          <a:xfrm>
            <a:off x="9080083" y="1686670"/>
            <a:ext cx="1441613" cy="461665"/>
          </a:xfrm>
          <a:prstGeom prst="rect">
            <a:avLst/>
          </a:prstGeom>
          <a:noFill/>
        </p:spPr>
        <p:txBody>
          <a:bodyPr wrap="none" rtlCol="0">
            <a:spAutoFit/>
          </a:bodyPr>
          <a:lstStyle/>
          <a:p>
            <a:r>
              <a:rPr lang="en-US" sz="1200" dirty="0">
                <a:solidFill>
                  <a:schemeClr val="bg1"/>
                </a:solidFill>
              </a:rPr>
              <a:t>Overall Density: 110</a:t>
            </a:r>
          </a:p>
          <a:p>
            <a:r>
              <a:rPr lang="en-US" sz="1200" dirty="0">
                <a:solidFill>
                  <a:schemeClr val="bg1"/>
                </a:solidFill>
              </a:rPr>
              <a:t>5.7 % Mortality </a:t>
            </a:r>
          </a:p>
        </p:txBody>
      </p:sp>
    </p:spTree>
    <p:extLst>
      <p:ext uri="{BB962C8B-B14F-4D97-AF65-F5344CB8AC3E}">
        <p14:creationId xmlns:p14="http://schemas.microsoft.com/office/powerpoint/2010/main" val="642539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973E-8E7B-CA43-BC8F-BBF26F3AAA27}"/>
              </a:ext>
            </a:extLst>
          </p:cNvPr>
          <p:cNvSpPr>
            <a:spLocks noGrp="1"/>
          </p:cNvSpPr>
          <p:nvPr>
            <p:ph type="title"/>
          </p:nvPr>
        </p:nvSpPr>
        <p:spPr/>
        <p:txBody>
          <a:bodyPr/>
          <a:lstStyle/>
          <a:p>
            <a:r>
              <a:rPr lang="en-US" dirty="0"/>
              <a:t>Trees - Ponderosa Pine Basal Area </a:t>
            </a:r>
          </a:p>
        </p:txBody>
      </p:sp>
      <p:pic>
        <p:nvPicPr>
          <p:cNvPr id="5" name="Content Placeholder 4">
            <a:extLst>
              <a:ext uri="{FF2B5EF4-FFF2-40B4-BE49-F238E27FC236}">
                <a16:creationId xmlns:a16="http://schemas.microsoft.com/office/drawing/2014/main" id="{36262685-22C0-0E46-9691-F999E3C27AD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642338" y="1336753"/>
            <a:ext cx="7544324" cy="5501069"/>
          </a:xfrm>
        </p:spPr>
      </p:pic>
      <p:sp>
        <p:nvSpPr>
          <p:cNvPr id="4" name="TextBox 3">
            <a:extLst>
              <a:ext uri="{FF2B5EF4-FFF2-40B4-BE49-F238E27FC236}">
                <a16:creationId xmlns:a16="http://schemas.microsoft.com/office/drawing/2014/main" id="{52FC6693-D5BC-3B46-8132-E14C84415D77}"/>
              </a:ext>
            </a:extLst>
          </p:cNvPr>
          <p:cNvSpPr txBox="1"/>
          <p:nvPr/>
        </p:nvSpPr>
        <p:spPr>
          <a:xfrm>
            <a:off x="4863824" y="1476968"/>
            <a:ext cx="1066639" cy="646331"/>
          </a:xfrm>
          <a:prstGeom prst="rect">
            <a:avLst/>
          </a:prstGeom>
          <a:noFill/>
        </p:spPr>
        <p:txBody>
          <a:bodyPr wrap="none" rtlCol="0">
            <a:spAutoFit/>
          </a:bodyPr>
          <a:lstStyle/>
          <a:p>
            <a:r>
              <a:rPr lang="en-US" sz="1200" dirty="0">
                <a:solidFill>
                  <a:schemeClr val="bg1"/>
                </a:solidFill>
              </a:rPr>
              <a:t>Overall BA: 96</a:t>
            </a:r>
          </a:p>
          <a:p>
            <a:r>
              <a:rPr lang="en-US" sz="1200" dirty="0">
                <a:solidFill>
                  <a:schemeClr val="bg1"/>
                </a:solidFill>
              </a:rPr>
              <a:t>Live BA: 68</a:t>
            </a:r>
          </a:p>
          <a:p>
            <a:r>
              <a:rPr lang="en-US" sz="1200" dirty="0">
                <a:solidFill>
                  <a:schemeClr val="bg1"/>
                </a:solidFill>
              </a:rPr>
              <a:t> </a:t>
            </a:r>
          </a:p>
        </p:txBody>
      </p:sp>
      <p:sp>
        <p:nvSpPr>
          <p:cNvPr id="6" name="TextBox 5">
            <a:extLst>
              <a:ext uri="{FF2B5EF4-FFF2-40B4-BE49-F238E27FC236}">
                <a16:creationId xmlns:a16="http://schemas.microsoft.com/office/drawing/2014/main" id="{DD1C6C98-D345-4F4A-8267-B18BC577392A}"/>
              </a:ext>
            </a:extLst>
          </p:cNvPr>
          <p:cNvSpPr txBox="1"/>
          <p:nvPr/>
        </p:nvSpPr>
        <p:spPr>
          <a:xfrm>
            <a:off x="6876143" y="1471193"/>
            <a:ext cx="1145185" cy="646331"/>
          </a:xfrm>
          <a:prstGeom prst="rect">
            <a:avLst/>
          </a:prstGeom>
          <a:noFill/>
        </p:spPr>
        <p:txBody>
          <a:bodyPr wrap="none" rtlCol="0">
            <a:spAutoFit/>
          </a:bodyPr>
          <a:lstStyle/>
          <a:p>
            <a:r>
              <a:rPr lang="en-US" sz="1200" dirty="0">
                <a:solidFill>
                  <a:schemeClr val="bg1"/>
                </a:solidFill>
              </a:rPr>
              <a:t>Overall BA: 126</a:t>
            </a:r>
          </a:p>
          <a:p>
            <a:r>
              <a:rPr lang="en-US" sz="1200" dirty="0">
                <a:solidFill>
                  <a:schemeClr val="bg1"/>
                </a:solidFill>
              </a:rPr>
              <a:t>Live BA: 114</a:t>
            </a:r>
          </a:p>
          <a:p>
            <a:r>
              <a:rPr lang="en-US" sz="1200" dirty="0">
                <a:solidFill>
                  <a:schemeClr val="bg1"/>
                </a:solidFill>
              </a:rPr>
              <a:t> </a:t>
            </a:r>
          </a:p>
        </p:txBody>
      </p:sp>
      <p:sp>
        <p:nvSpPr>
          <p:cNvPr id="7" name="TextBox 6">
            <a:extLst>
              <a:ext uri="{FF2B5EF4-FFF2-40B4-BE49-F238E27FC236}">
                <a16:creationId xmlns:a16="http://schemas.microsoft.com/office/drawing/2014/main" id="{8320B667-BA8D-9F49-9AE3-FD1F23A9E244}"/>
              </a:ext>
            </a:extLst>
          </p:cNvPr>
          <p:cNvSpPr txBox="1"/>
          <p:nvPr/>
        </p:nvSpPr>
        <p:spPr>
          <a:xfrm>
            <a:off x="517585" y="1834551"/>
            <a:ext cx="3174521" cy="2308324"/>
          </a:xfrm>
          <a:prstGeom prst="rect">
            <a:avLst/>
          </a:prstGeom>
          <a:noFill/>
        </p:spPr>
        <p:txBody>
          <a:bodyPr wrap="square" rtlCol="0">
            <a:spAutoFit/>
          </a:bodyPr>
          <a:lstStyle/>
          <a:p>
            <a:pPr marL="285750" indent="-285750">
              <a:buFont typeface="Arial" panose="020B0604020202020204" pitchFamily="34" charset="0"/>
              <a:buChar char="•"/>
            </a:pPr>
            <a:r>
              <a:rPr lang="en-US" dirty="0"/>
              <a:t>Most of the BA is in the 16-20” size classes </a:t>
            </a:r>
          </a:p>
          <a:p>
            <a:pPr marL="742950" lvl="1" indent="-285750">
              <a:buFont typeface="Arial" panose="020B0604020202020204" pitchFamily="34" charset="0"/>
              <a:buChar char="•"/>
            </a:pPr>
            <a:r>
              <a:rPr lang="en-US" dirty="0"/>
              <a:t>LTR units have lots of BA in the 20-24” size classes too</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LTR and STS are fairly similar</a:t>
            </a:r>
          </a:p>
        </p:txBody>
      </p:sp>
      <p:sp>
        <p:nvSpPr>
          <p:cNvPr id="8" name="TextBox 7">
            <a:extLst>
              <a:ext uri="{FF2B5EF4-FFF2-40B4-BE49-F238E27FC236}">
                <a16:creationId xmlns:a16="http://schemas.microsoft.com/office/drawing/2014/main" id="{7E86BCD7-4597-D14F-BB02-0FC2D8AA6D05}"/>
              </a:ext>
            </a:extLst>
          </p:cNvPr>
          <p:cNvSpPr txBox="1"/>
          <p:nvPr/>
        </p:nvSpPr>
        <p:spPr>
          <a:xfrm>
            <a:off x="8866146" y="1471193"/>
            <a:ext cx="1145185" cy="646331"/>
          </a:xfrm>
          <a:prstGeom prst="rect">
            <a:avLst/>
          </a:prstGeom>
          <a:noFill/>
        </p:spPr>
        <p:txBody>
          <a:bodyPr wrap="none" rtlCol="0">
            <a:spAutoFit/>
          </a:bodyPr>
          <a:lstStyle/>
          <a:p>
            <a:r>
              <a:rPr lang="en-US" sz="1200" dirty="0">
                <a:solidFill>
                  <a:schemeClr val="bg1"/>
                </a:solidFill>
              </a:rPr>
              <a:t>Overall BA: 117</a:t>
            </a:r>
          </a:p>
          <a:p>
            <a:r>
              <a:rPr lang="en-US" sz="1200" dirty="0">
                <a:solidFill>
                  <a:schemeClr val="bg1"/>
                </a:solidFill>
              </a:rPr>
              <a:t>Live BA: 111</a:t>
            </a:r>
          </a:p>
          <a:p>
            <a:r>
              <a:rPr lang="en-US" sz="1200" dirty="0">
                <a:solidFill>
                  <a:schemeClr val="bg1"/>
                </a:solidFill>
              </a:rPr>
              <a:t> </a:t>
            </a:r>
          </a:p>
        </p:txBody>
      </p:sp>
    </p:spTree>
    <p:extLst>
      <p:ext uri="{BB962C8B-B14F-4D97-AF65-F5344CB8AC3E}">
        <p14:creationId xmlns:p14="http://schemas.microsoft.com/office/powerpoint/2010/main" val="3641160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BDD24-E4D3-4F4B-A3C5-975354941ABD}"/>
              </a:ext>
            </a:extLst>
          </p:cNvPr>
          <p:cNvSpPr>
            <a:spLocks noGrp="1"/>
          </p:cNvSpPr>
          <p:nvPr>
            <p:ph type="title"/>
          </p:nvPr>
        </p:nvSpPr>
        <p:spPr/>
        <p:txBody>
          <a:bodyPr/>
          <a:lstStyle/>
          <a:p>
            <a:r>
              <a:rPr lang="en-US" dirty="0"/>
              <a:t>Lone Pine Environmental Assessment</a:t>
            </a:r>
          </a:p>
        </p:txBody>
      </p:sp>
      <p:sp>
        <p:nvSpPr>
          <p:cNvPr id="3" name="Content Placeholder 2">
            <a:extLst>
              <a:ext uri="{FF2B5EF4-FFF2-40B4-BE49-F238E27FC236}">
                <a16:creationId xmlns:a16="http://schemas.microsoft.com/office/drawing/2014/main" id="{50F59DC9-BD6B-9E45-B3CC-532F1746637C}"/>
              </a:ext>
            </a:extLst>
          </p:cNvPr>
          <p:cNvSpPr>
            <a:spLocks noGrp="1"/>
          </p:cNvSpPr>
          <p:nvPr>
            <p:ph idx="1"/>
          </p:nvPr>
        </p:nvSpPr>
        <p:spPr>
          <a:xfrm>
            <a:off x="838200" y="1825625"/>
            <a:ext cx="4548809" cy="4351338"/>
          </a:xfrm>
        </p:spPr>
        <p:txBody>
          <a:bodyPr>
            <a:normAutofit lnSpcReduction="10000"/>
          </a:bodyPr>
          <a:lstStyle/>
          <a:p>
            <a:r>
              <a:rPr lang="en-US" b="1" dirty="0"/>
              <a:t>Objectives</a:t>
            </a:r>
          </a:p>
          <a:p>
            <a:pPr lvl="1"/>
            <a:r>
              <a:rPr lang="en-US" dirty="0"/>
              <a:t>Increase forest resilience </a:t>
            </a:r>
          </a:p>
          <a:p>
            <a:pPr lvl="1"/>
            <a:r>
              <a:rPr lang="en-US" dirty="0"/>
              <a:t>Increase tree age class diversity </a:t>
            </a:r>
          </a:p>
          <a:p>
            <a:pPr lvl="1"/>
            <a:r>
              <a:rPr lang="en-US" dirty="0"/>
              <a:t>Promote recovery of forest</a:t>
            </a:r>
          </a:p>
          <a:p>
            <a:pPr lvl="1"/>
            <a:r>
              <a:rPr lang="en-US" dirty="0"/>
              <a:t>Reduce risk of high severity wildfires </a:t>
            </a:r>
          </a:p>
          <a:p>
            <a:pPr lvl="1"/>
            <a:r>
              <a:rPr lang="en-US" dirty="0"/>
              <a:t>Provide wood products</a:t>
            </a:r>
          </a:p>
          <a:p>
            <a:pPr lvl="1"/>
            <a:endParaRPr lang="en-US" dirty="0"/>
          </a:p>
          <a:p>
            <a:r>
              <a:rPr lang="en-US" b="1" dirty="0"/>
              <a:t>Target Basal Area</a:t>
            </a:r>
          </a:p>
          <a:p>
            <a:pPr lvl="1"/>
            <a:r>
              <a:rPr lang="en-US" b="1" dirty="0"/>
              <a:t> 50-70 ft</a:t>
            </a:r>
            <a:r>
              <a:rPr lang="en-US" b="1" baseline="30000" dirty="0"/>
              <a:t>2</a:t>
            </a:r>
            <a:r>
              <a:rPr lang="en-US" b="1" dirty="0"/>
              <a:t>/acre</a:t>
            </a:r>
          </a:p>
        </p:txBody>
      </p:sp>
      <p:pic>
        <p:nvPicPr>
          <p:cNvPr id="5" name="Picture 4" descr="A tree in a forest&#10;&#10;Description automatically generated">
            <a:extLst>
              <a:ext uri="{FF2B5EF4-FFF2-40B4-BE49-F238E27FC236}">
                <a16:creationId xmlns:a16="http://schemas.microsoft.com/office/drawing/2014/main" id="{57ED6055-07E3-9841-900B-F45EF048B2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7584" y="1753644"/>
            <a:ext cx="6794416" cy="4527886"/>
          </a:xfrm>
          <a:prstGeom prst="rect">
            <a:avLst/>
          </a:prstGeom>
        </p:spPr>
      </p:pic>
    </p:spTree>
    <p:extLst>
      <p:ext uri="{BB962C8B-B14F-4D97-AF65-F5344CB8AC3E}">
        <p14:creationId xmlns:p14="http://schemas.microsoft.com/office/powerpoint/2010/main" val="39818446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973E-8E7B-CA43-BC8F-BBF26F3AAA27}"/>
              </a:ext>
            </a:extLst>
          </p:cNvPr>
          <p:cNvSpPr>
            <a:spLocks noGrp="1"/>
          </p:cNvSpPr>
          <p:nvPr>
            <p:ph type="title"/>
          </p:nvPr>
        </p:nvSpPr>
        <p:spPr/>
        <p:txBody>
          <a:bodyPr/>
          <a:lstStyle/>
          <a:p>
            <a:r>
              <a:rPr lang="en-US" dirty="0"/>
              <a:t>Trees - Ponderosa Pine Regeneration</a:t>
            </a:r>
          </a:p>
        </p:txBody>
      </p:sp>
      <p:pic>
        <p:nvPicPr>
          <p:cNvPr id="5" name="Content Placeholder 4">
            <a:extLst>
              <a:ext uri="{FF2B5EF4-FFF2-40B4-BE49-F238E27FC236}">
                <a16:creationId xmlns:a16="http://schemas.microsoft.com/office/drawing/2014/main" id="{36262685-22C0-0E46-9691-F999E3C27AD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747261" y="1449576"/>
            <a:ext cx="7221975" cy="5266023"/>
          </a:xfrm>
        </p:spPr>
      </p:pic>
      <p:sp>
        <p:nvSpPr>
          <p:cNvPr id="3" name="TextBox 2">
            <a:extLst>
              <a:ext uri="{FF2B5EF4-FFF2-40B4-BE49-F238E27FC236}">
                <a16:creationId xmlns:a16="http://schemas.microsoft.com/office/drawing/2014/main" id="{A809071A-314E-1542-A564-92B33667DB0E}"/>
              </a:ext>
            </a:extLst>
          </p:cNvPr>
          <p:cNvSpPr txBox="1"/>
          <p:nvPr/>
        </p:nvSpPr>
        <p:spPr>
          <a:xfrm>
            <a:off x="488054" y="1879288"/>
            <a:ext cx="3741747" cy="3139321"/>
          </a:xfrm>
          <a:prstGeom prst="rect">
            <a:avLst/>
          </a:prstGeom>
          <a:noFill/>
        </p:spPr>
        <p:txBody>
          <a:bodyPr wrap="square" rtlCol="0">
            <a:spAutoFit/>
          </a:bodyPr>
          <a:lstStyle/>
          <a:p>
            <a:pPr marL="285750" indent="-285750">
              <a:buFont typeface="Arial" panose="020B0604020202020204" pitchFamily="34" charset="0"/>
              <a:buChar char="•"/>
            </a:pPr>
            <a:r>
              <a:rPr lang="en-US" dirty="0"/>
              <a:t>Highly variable regeneration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Some areas have none!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Some areas have dense regeneration pockets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 many cases observers noted that regeneration was observed in oak shrubs</a:t>
            </a:r>
          </a:p>
        </p:txBody>
      </p:sp>
    </p:spTree>
    <p:extLst>
      <p:ext uri="{BB962C8B-B14F-4D97-AF65-F5344CB8AC3E}">
        <p14:creationId xmlns:p14="http://schemas.microsoft.com/office/powerpoint/2010/main" val="33671787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973E-8E7B-CA43-BC8F-BBF26F3AAA27}"/>
              </a:ext>
            </a:extLst>
          </p:cNvPr>
          <p:cNvSpPr>
            <a:spLocks noGrp="1"/>
          </p:cNvSpPr>
          <p:nvPr>
            <p:ph type="title"/>
          </p:nvPr>
        </p:nvSpPr>
        <p:spPr/>
        <p:txBody>
          <a:bodyPr/>
          <a:lstStyle/>
          <a:p>
            <a:r>
              <a:rPr lang="en-US" dirty="0"/>
              <a:t>Trees - Ponderosa Pine Regeneration</a:t>
            </a:r>
          </a:p>
        </p:txBody>
      </p:sp>
      <p:pic>
        <p:nvPicPr>
          <p:cNvPr id="5" name="Content Placeholder 4">
            <a:extLst>
              <a:ext uri="{FF2B5EF4-FFF2-40B4-BE49-F238E27FC236}">
                <a16:creationId xmlns:a16="http://schemas.microsoft.com/office/drawing/2014/main" id="{36262685-22C0-0E46-9691-F999E3C27AD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310743" y="1273682"/>
            <a:ext cx="7658493" cy="5584317"/>
          </a:xfrm>
        </p:spPr>
      </p:pic>
      <p:sp>
        <p:nvSpPr>
          <p:cNvPr id="3" name="TextBox 2">
            <a:extLst>
              <a:ext uri="{FF2B5EF4-FFF2-40B4-BE49-F238E27FC236}">
                <a16:creationId xmlns:a16="http://schemas.microsoft.com/office/drawing/2014/main" id="{A809071A-314E-1542-A564-92B33667DB0E}"/>
              </a:ext>
            </a:extLst>
          </p:cNvPr>
          <p:cNvSpPr txBox="1"/>
          <p:nvPr/>
        </p:nvSpPr>
        <p:spPr>
          <a:xfrm>
            <a:off x="488054" y="1879288"/>
            <a:ext cx="3741747" cy="3139321"/>
          </a:xfrm>
          <a:prstGeom prst="rect">
            <a:avLst/>
          </a:prstGeom>
          <a:noFill/>
        </p:spPr>
        <p:txBody>
          <a:bodyPr wrap="square" rtlCol="0">
            <a:spAutoFit/>
          </a:bodyPr>
          <a:lstStyle/>
          <a:p>
            <a:pPr marL="285750" indent="-285750">
              <a:buFont typeface="Arial" panose="020B0604020202020204" pitchFamily="34" charset="0"/>
              <a:buChar char="•"/>
            </a:pPr>
            <a:r>
              <a:rPr lang="en-US" dirty="0"/>
              <a:t>Highly variable regeneration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Some areas have none!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Some areas have dense regeneration pockets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 many cases observers noted that regeneration was observed in oak shrubs</a:t>
            </a:r>
          </a:p>
        </p:txBody>
      </p:sp>
    </p:spTree>
    <p:extLst>
      <p:ext uri="{BB962C8B-B14F-4D97-AF65-F5344CB8AC3E}">
        <p14:creationId xmlns:p14="http://schemas.microsoft.com/office/powerpoint/2010/main" val="12742266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ree, outdoor, grass, forest&#10;&#10;Description automatically generated">
            <a:extLst>
              <a:ext uri="{FF2B5EF4-FFF2-40B4-BE49-F238E27FC236}">
                <a16:creationId xmlns:a16="http://schemas.microsoft.com/office/drawing/2014/main" id="{70870D6D-7BA7-084B-95C3-00E903CDCC7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22468" y="10"/>
            <a:ext cx="8669532" cy="6857990"/>
          </a:xfrm>
          <a:prstGeom prst="rect">
            <a:avLst/>
          </a:prstGeom>
        </p:spPr>
      </p:pic>
      <p:sp>
        <p:nvSpPr>
          <p:cNvPr id="12" name="Rectangle 11">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897C91-0860-DE4F-9087-2E205537905E}"/>
              </a:ext>
            </a:extLst>
          </p:cNvPr>
          <p:cNvSpPr>
            <a:spLocks noGrp="1"/>
          </p:cNvSpPr>
          <p:nvPr>
            <p:ph type="title"/>
          </p:nvPr>
        </p:nvSpPr>
        <p:spPr>
          <a:xfrm>
            <a:off x="371094" y="1161288"/>
            <a:ext cx="3438144" cy="1124712"/>
          </a:xfrm>
        </p:spPr>
        <p:txBody>
          <a:bodyPr anchor="b">
            <a:normAutofit/>
          </a:bodyPr>
          <a:lstStyle/>
          <a:p>
            <a:r>
              <a:rPr lang="en-US" sz="4000" dirty="0"/>
              <a:t>BEST Summary</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600B81D-6A38-4A40-8AC2-B3413A502022}"/>
              </a:ext>
            </a:extLst>
          </p:cNvPr>
          <p:cNvSpPr>
            <a:spLocks noGrp="1"/>
          </p:cNvSpPr>
          <p:nvPr>
            <p:ph idx="1"/>
          </p:nvPr>
        </p:nvSpPr>
        <p:spPr>
          <a:xfrm>
            <a:off x="358273" y="2535140"/>
            <a:ext cx="5103114" cy="4121648"/>
          </a:xfrm>
        </p:spPr>
        <p:txBody>
          <a:bodyPr anchor="t">
            <a:normAutofit lnSpcReduction="10000"/>
          </a:bodyPr>
          <a:lstStyle/>
          <a:p>
            <a:r>
              <a:rPr lang="en-US" sz="2400" dirty="0"/>
              <a:t>The majority of basal area is in the 14-20” size classes</a:t>
            </a:r>
          </a:p>
          <a:p>
            <a:endParaRPr lang="en-US" sz="2400" dirty="0"/>
          </a:p>
          <a:p>
            <a:pPr lvl="1"/>
            <a:r>
              <a:rPr lang="en-US" dirty="0"/>
              <a:t>Tress greater than 20” are impacted by bark beetles – standing dead trees</a:t>
            </a:r>
          </a:p>
          <a:p>
            <a:pPr marL="457200" lvl="1" indent="0">
              <a:buNone/>
            </a:pPr>
            <a:endParaRPr lang="en-US" dirty="0"/>
          </a:p>
          <a:p>
            <a:r>
              <a:rPr lang="en-US" sz="2400" dirty="0"/>
              <a:t>Regeneration is variable but present within these stands</a:t>
            </a:r>
          </a:p>
          <a:p>
            <a:pPr lvl="1"/>
            <a:r>
              <a:rPr lang="en-US" dirty="0"/>
              <a:t>Many observations documented regeneration in clumps of oak </a:t>
            </a:r>
          </a:p>
        </p:txBody>
      </p:sp>
    </p:spTree>
    <p:extLst>
      <p:ext uri="{BB962C8B-B14F-4D97-AF65-F5344CB8AC3E}">
        <p14:creationId xmlns:p14="http://schemas.microsoft.com/office/powerpoint/2010/main" val="15044126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outdoor, grass, tree, sky&#10;&#10;Description automatically generated">
            <a:extLst>
              <a:ext uri="{FF2B5EF4-FFF2-40B4-BE49-F238E27FC236}">
                <a16:creationId xmlns:a16="http://schemas.microsoft.com/office/drawing/2014/main" id="{7E4D9719-1955-A049-9176-69450CB6719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22468" y="10"/>
            <a:ext cx="8669532" cy="6857990"/>
          </a:xfrm>
          <a:prstGeom prst="rect">
            <a:avLst/>
          </a:prstGeom>
        </p:spPr>
      </p:pic>
      <p:sp>
        <p:nvSpPr>
          <p:cNvPr id="12" name="Rectangle 11">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E19375-E1CE-F94F-8B8B-ABC3B1B01CFA}"/>
              </a:ext>
            </a:extLst>
          </p:cNvPr>
          <p:cNvSpPr>
            <a:spLocks noGrp="1"/>
          </p:cNvSpPr>
          <p:nvPr>
            <p:ph type="title"/>
          </p:nvPr>
        </p:nvSpPr>
        <p:spPr>
          <a:xfrm>
            <a:off x="371094" y="1161288"/>
            <a:ext cx="3438144" cy="1124712"/>
          </a:xfrm>
        </p:spPr>
        <p:txBody>
          <a:bodyPr anchor="b">
            <a:normAutofit/>
          </a:bodyPr>
          <a:lstStyle/>
          <a:p>
            <a:r>
              <a:rPr lang="en-US" sz="2800"/>
              <a:t>Glade Canyon</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7E6EA46-5141-9447-AB83-37E565102021}"/>
              </a:ext>
            </a:extLst>
          </p:cNvPr>
          <p:cNvSpPr>
            <a:spLocks noGrp="1"/>
          </p:cNvSpPr>
          <p:nvPr>
            <p:ph idx="1"/>
          </p:nvPr>
        </p:nvSpPr>
        <p:spPr>
          <a:xfrm>
            <a:off x="371094" y="2718054"/>
            <a:ext cx="5115306" cy="3207258"/>
          </a:xfrm>
        </p:spPr>
        <p:txBody>
          <a:bodyPr anchor="t">
            <a:normAutofit/>
          </a:bodyPr>
          <a:lstStyle/>
          <a:p>
            <a:r>
              <a:rPr lang="en-US" dirty="0"/>
              <a:t>South facing slopes with higher than average beetle mortality across Lone Pine units </a:t>
            </a:r>
          </a:p>
          <a:p>
            <a:pPr lvl="1"/>
            <a:endParaRPr lang="en-US" sz="2800" dirty="0"/>
          </a:p>
          <a:p>
            <a:pPr lvl="1"/>
            <a:r>
              <a:rPr lang="en-US" sz="2800" dirty="0"/>
              <a:t>Contains a control with severe mortality and a commercial thin unit (LTR)</a:t>
            </a:r>
          </a:p>
          <a:p>
            <a:pPr marL="457200" lvl="1" indent="0">
              <a:buNone/>
            </a:pPr>
            <a:endParaRPr lang="en-US" sz="1700" dirty="0"/>
          </a:p>
          <a:p>
            <a:pPr lvl="1"/>
            <a:endParaRPr lang="en-US" sz="1700" dirty="0"/>
          </a:p>
        </p:txBody>
      </p:sp>
    </p:spTree>
    <p:extLst>
      <p:ext uri="{BB962C8B-B14F-4D97-AF65-F5344CB8AC3E}">
        <p14:creationId xmlns:p14="http://schemas.microsoft.com/office/powerpoint/2010/main" val="11992046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5CF69-6E58-D047-B852-97146E961164}"/>
              </a:ext>
            </a:extLst>
          </p:cNvPr>
          <p:cNvSpPr>
            <a:spLocks noGrp="1"/>
          </p:cNvSpPr>
          <p:nvPr>
            <p:ph type="title"/>
          </p:nvPr>
        </p:nvSpPr>
        <p:spPr/>
        <p:txBody>
          <a:bodyPr/>
          <a:lstStyle/>
          <a:p>
            <a:r>
              <a:rPr lang="en-US" dirty="0"/>
              <a:t>Glade Canyon</a:t>
            </a:r>
          </a:p>
        </p:txBody>
      </p:sp>
      <p:sp>
        <p:nvSpPr>
          <p:cNvPr id="3" name="Content Placeholder 2">
            <a:extLst>
              <a:ext uri="{FF2B5EF4-FFF2-40B4-BE49-F238E27FC236}">
                <a16:creationId xmlns:a16="http://schemas.microsoft.com/office/drawing/2014/main" id="{0BEB1F05-2A53-6D48-84B5-8422196688D4}"/>
              </a:ext>
            </a:extLst>
          </p:cNvPr>
          <p:cNvSpPr>
            <a:spLocks noGrp="1"/>
          </p:cNvSpPr>
          <p:nvPr>
            <p:ph idx="1"/>
          </p:nvPr>
        </p:nvSpPr>
        <p:spPr>
          <a:xfrm>
            <a:off x="838200" y="1825625"/>
            <a:ext cx="5955287" cy="4351338"/>
          </a:xfrm>
        </p:spPr>
        <p:txBody>
          <a:bodyPr>
            <a:normAutofit fontScale="92500" lnSpcReduction="10000"/>
          </a:bodyPr>
          <a:lstStyle/>
          <a:p>
            <a:r>
              <a:rPr lang="en-US" dirty="0"/>
              <a:t>Are rates of severe beetle mortality comparable to tree related mortality events in other locations? </a:t>
            </a:r>
          </a:p>
          <a:p>
            <a:pPr lvl="1"/>
            <a:r>
              <a:rPr lang="en-US" dirty="0"/>
              <a:t>Up to 66% in Arizona, Utah, and New Mexico </a:t>
            </a:r>
          </a:p>
          <a:p>
            <a:pPr lvl="2"/>
            <a:r>
              <a:rPr lang="en-US" dirty="0"/>
              <a:t>All size classes impacted </a:t>
            </a:r>
          </a:p>
          <a:p>
            <a:pPr marL="914400" lvl="2" indent="0">
              <a:buNone/>
            </a:pPr>
            <a:r>
              <a:rPr lang="en-US" dirty="0"/>
              <a:t>(</a:t>
            </a:r>
            <a:r>
              <a:rPr lang="en-US" dirty="0" err="1"/>
              <a:t>Nergrón</a:t>
            </a:r>
            <a:r>
              <a:rPr lang="en-US" dirty="0"/>
              <a:t> et al. 2008a,b, </a:t>
            </a:r>
            <a:r>
              <a:rPr lang="en-US" dirty="0" err="1"/>
              <a:t>Nergrón</a:t>
            </a:r>
            <a:r>
              <a:rPr lang="en-US" dirty="0"/>
              <a:t> et al. 2009)</a:t>
            </a:r>
          </a:p>
          <a:p>
            <a:pPr marL="914400" lvl="2" indent="0">
              <a:buNone/>
            </a:pPr>
            <a:endParaRPr lang="en-US" dirty="0"/>
          </a:p>
          <a:p>
            <a:r>
              <a:rPr lang="en-US" dirty="0"/>
              <a:t>On this dry site, is regeneration still present? </a:t>
            </a:r>
          </a:p>
          <a:p>
            <a:endParaRPr lang="en-US" dirty="0"/>
          </a:p>
          <a:p>
            <a:r>
              <a:rPr lang="en-US" dirty="0"/>
              <a:t>How does high tree mortality influence forest fuels? </a:t>
            </a:r>
          </a:p>
          <a:p>
            <a:pPr marL="914400" lvl="2" indent="0">
              <a:buNone/>
            </a:pPr>
            <a:endParaRPr lang="en-US" dirty="0"/>
          </a:p>
          <a:p>
            <a:pPr marL="914400" lvl="2" indent="0">
              <a:buNone/>
            </a:pPr>
            <a:endParaRPr lang="en-US" dirty="0"/>
          </a:p>
          <a:p>
            <a:pPr marL="914400" lvl="2" indent="0">
              <a:buNone/>
            </a:pPr>
            <a:endParaRPr lang="en-US" dirty="0"/>
          </a:p>
        </p:txBody>
      </p:sp>
      <p:pic>
        <p:nvPicPr>
          <p:cNvPr id="5" name="Picture 4" descr="Map&#10;&#10;Description automatically generated">
            <a:extLst>
              <a:ext uri="{FF2B5EF4-FFF2-40B4-BE49-F238E27FC236}">
                <a16:creationId xmlns:a16="http://schemas.microsoft.com/office/drawing/2014/main" id="{09D1F94F-EC1E-6845-B347-59DF1222B3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07426" y="1926566"/>
            <a:ext cx="5384574" cy="4160808"/>
          </a:xfrm>
          <a:prstGeom prst="rect">
            <a:avLst/>
          </a:prstGeom>
        </p:spPr>
      </p:pic>
    </p:spTree>
    <p:extLst>
      <p:ext uri="{BB962C8B-B14F-4D97-AF65-F5344CB8AC3E}">
        <p14:creationId xmlns:p14="http://schemas.microsoft.com/office/powerpoint/2010/main" val="27281358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973E-8E7B-CA43-BC8F-BBF26F3AAA27}"/>
              </a:ext>
            </a:extLst>
          </p:cNvPr>
          <p:cNvSpPr>
            <a:spLocks noGrp="1"/>
          </p:cNvSpPr>
          <p:nvPr>
            <p:ph type="title"/>
          </p:nvPr>
        </p:nvSpPr>
        <p:spPr/>
        <p:txBody>
          <a:bodyPr/>
          <a:lstStyle/>
          <a:p>
            <a:r>
              <a:rPr lang="en-US" dirty="0"/>
              <a:t>Trees - Ponderosa Pine Density </a:t>
            </a:r>
          </a:p>
        </p:txBody>
      </p:sp>
      <p:pic>
        <p:nvPicPr>
          <p:cNvPr id="5" name="Content Placeholder 4">
            <a:extLst>
              <a:ext uri="{FF2B5EF4-FFF2-40B4-BE49-F238E27FC236}">
                <a16:creationId xmlns:a16="http://schemas.microsoft.com/office/drawing/2014/main" id="{36262685-22C0-0E46-9691-F999E3C27AD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511122" y="1257360"/>
            <a:ext cx="7680878" cy="5600640"/>
          </a:xfrm>
        </p:spPr>
      </p:pic>
      <p:sp>
        <p:nvSpPr>
          <p:cNvPr id="4" name="TextBox 3">
            <a:extLst>
              <a:ext uri="{FF2B5EF4-FFF2-40B4-BE49-F238E27FC236}">
                <a16:creationId xmlns:a16="http://schemas.microsoft.com/office/drawing/2014/main" id="{422AC5B4-7D65-494B-85A2-B9968821A38A}"/>
              </a:ext>
            </a:extLst>
          </p:cNvPr>
          <p:cNvSpPr txBox="1"/>
          <p:nvPr/>
        </p:nvSpPr>
        <p:spPr>
          <a:xfrm>
            <a:off x="4720192" y="1414976"/>
            <a:ext cx="1363065" cy="461665"/>
          </a:xfrm>
          <a:prstGeom prst="rect">
            <a:avLst/>
          </a:prstGeom>
          <a:noFill/>
        </p:spPr>
        <p:txBody>
          <a:bodyPr wrap="none" rtlCol="0">
            <a:spAutoFit/>
          </a:bodyPr>
          <a:lstStyle/>
          <a:p>
            <a:r>
              <a:rPr lang="en-US" sz="1200" dirty="0">
                <a:solidFill>
                  <a:schemeClr val="bg1"/>
                </a:solidFill>
              </a:rPr>
              <a:t>Overall Density: 75</a:t>
            </a:r>
          </a:p>
          <a:p>
            <a:r>
              <a:rPr lang="en-US" sz="1200" dirty="0">
                <a:solidFill>
                  <a:schemeClr val="bg1"/>
                </a:solidFill>
              </a:rPr>
              <a:t>65.0 % Mortality </a:t>
            </a:r>
          </a:p>
        </p:txBody>
      </p:sp>
      <p:sp>
        <p:nvSpPr>
          <p:cNvPr id="6" name="TextBox 5">
            <a:extLst>
              <a:ext uri="{FF2B5EF4-FFF2-40B4-BE49-F238E27FC236}">
                <a16:creationId xmlns:a16="http://schemas.microsoft.com/office/drawing/2014/main" id="{AD84655E-F4FC-DF40-9CCD-4B6C628E970E}"/>
              </a:ext>
            </a:extLst>
          </p:cNvPr>
          <p:cNvSpPr txBox="1"/>
          <p:nvPr/>
        </p:nvSpPr>
        <p:spPr>
          <a:xfrm>
            <a:off x="9806489" y="1414976"/>
            <a:ext cx="1480085" cy="461665"/>
          </a:xfrm>
          <a:prstGeom prst="rect">
            <a:avLst/>
          </a:prstGeom>
          <a:noFill/>
        </p:spPr>
        <p:txBody>
          <a:bodyPr wrap="none" rtlCol="0">
            <a:spAutoFit/>
          </a:bodyPr>
          <a:lstStyle/>
          <a:p>
            <a:r>
              <a:rPr lang="en-US" sz="1200" dirty="0">
                <a:solidFill>
                  <a:schemeClr val="bg1"/>
                </a:solidFill>
              </a:rPr>
              <a:t>Overall Density: 93.3</a:t>
            </a:r>
          </a:p>
          <a:p>
            <a:r>
              <a:rPr lang="en-US" sz="1200" dirty="0">
                <a:solidFill>
                  <a:schemeClr val="bg1"/>
                </a:solidFill>
              </a:rPr>
              <a:t>32.1 % Mortality </a:t>
            </a:r>
          </a:p>
        </p:txBody>
      </p:sp>
      <p:sp>
        <p:nvSpPr>
          <p:cNvPr id="3" name="TextBox 2">
            <a:extLst>
              <a:ext uri="{FF2B5EF4-FFF2-40B4-BE49-F238E27FC236}">
                <a16:creationId xmlns:a16="http://schemas.microsoft.com/office/drawing/2014/main" id="{768BA187-6B45-784B-BF67-B5412E1ADA70}"/>
              </a:ext>
            </a:extLst>
          </p:cNvPr>
          <p:cNvSpPr txBox="1"/>
          <p:nvPr/>
        </p:nvSpPr>
        <p:spPr>
          <a:xfrm>
            <a:off x="532933" y="1593188"/>
            <a:ext cx="3881992" cy="1477328"/>
          </a:xfrm>
          <a:prstGeom prst="rect">
            <a:avLst/>
          </a:prstGeom>
          <a:noFill/>
        </p:spPr>
        <p:txBody>
          <a:bodyPr wrap="square" rtlCol="0">
            <a:spAutoFit/>
          </a:bodyPr>
          <a:lstStyle/>
          <a:p>
            <a:pPr marL="285750" indent="-285750">
              <a:buFont typeface="Arial" panose="020B0604020202020204" pitchFamily="34" charset="0"/>
              <a:buChar char="•"/>
            </a:pPr>
            <a:r>
              <a:rPr lang="en-US" dirty="0"/>
              <a:t>Tree density in the control was lower than density in the LTR units</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Perhaps because of some fallen dead trees</a:t>
            </a:r>
          </a:p>
        </p:txBody>
      </p:sp>
    </p:spTree>
    <p:extLst>
      <p:ext uri="{BB962C8B-B14F-4D97-AF65-F5344CB8AC3E}">
        <p14:creationId xmlns:p14="http://schemas.microsoft.com/office/powerpoint/2010/main" val="8762183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973E-8E7B-CA43-BC8F-BBF26F3AAA27}"/>
              </a:ext>
            </a:extLst>
          </p:cNvPr>
          <p:cNvSpPr>
            <a:spLocks noGrp="1"/>
          </p:cNvSpPr>
          <p:nvPr>
            <p:ph type="title"/>
          </p:nvPr>
        </p:nvSpPr>
        <p:spPr/>
        <p:txBody>
          <a:bodyPr/>
          <a:lstStyle/>
          <a:p>
            <a:r>
              <a:rPr lang="en-US" dirty="0"/>
              <a:t>Trees - Ponderosa Pine Density </a:t>
            </a:r>
          </a:p>
        </p:txBody>
      </p:sp>
      <p:pic>
        <p:nvPicPr>
          <p:cNvPr id="5" name="Content Placeholder 4">
            <a:extLst>
              <a:ext uri="{FF2B5EF4-FFF2-40B4-BE49-F238E27FC236}">
                <a16:creationId xmlns:a16="http://schemas.microsoft.com/office/drawing/2014/main" id="{36262685-22C0-0E46-9691-F999E3C27AD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970024" y="1287082"/>
            <a:ext cx="7221976" cy="5570918"/>
          </a:xfrm>
        </p:spPr>
      </p:pic>
      <p:sp>
        <p:nvSpPr>
          <p:cNvPr id="4" name="TextBox 3">
            <a:extLst>
              <a:ext uri="{FF2B5EF4-FFF2-40B4-BE49-F238E27FC236}">
                <a16:creationId xmlns:a16="http://schemas.microsoft.com/office/drawing/2014/main" id="{422AC5B4-7D65-494B-85A2-B9968821A38A}"/>
              </a:ext>
            </a:extLst>
          </p:cNvPr>
          <p:cNvSpPr txBox="1"/>
          <p:nvPr/>
        </p:nvSpPr>
        <p:spPr>
          <a:xfrm>
            <a:off x="5414467" y="1521562"/>
            <a:ext cx="1363065" cy="461665"/>
          </a:xfrm>
          <a:prstGeom prst="rect">
            <a:avLst/>
          </a:prstGeom>
          <a:noFill/>
        </p:spPr>
        <p:txBody>
          <a:bodyPr wrap="none" rtlCol="0">
            <a:spAutoFit/>
          </a:bodyPr>
          <a:lstStyle/>
          <a:p>
            <a:r>
              <a:rPr lang="en-US" sz="1200" dirty="0">
                <a:solidFill>
                  <a:schemeClr val="bg1"/>
                </a:solidFill>
              </a:rPr>
              <a:t>Overall Density: 75</a:t>
            </a:r>
          </a:p>
          <a:p>
            <a:r>
              <a:rPr lang="en-US" sz="1200" dirty="0">
                <a:solidFill>
                  <a:schemeClr val="bg1"/>
                </a:solidFill>
              </a:rPr>
              <a:t>65.0 % Mortality </a:t>
            </a:r>
          </a:p>
        </p:txBody>
      </p:sp>
      <p:sp>
        <p:nvSpPr>
          <p:cNvPr id="6" name="TextBox 5">
            <a:extLst>
              <a:ext uri="{FF2B5EF4-FFF2-40B4-BE49-F238E27FC236}">
                <a16:creationId xmlns:a16="http://schemas.microsoft.com/office/drawing/2014/main" id="{AD84655E-F4FC-DF40-9CCD-4B6C628E970E}"/>
              </a:ext>
            </a:extLst>
          </p:cNvPr>
          <p:cNvSpPr txBox="1"/>
          <p:nvPr/>
        </p:nvSpPr>
        <p:spPr>
          <a:xfrm>
            <a:off x="9183800" y="1521562"/>
            <a:ext cx="1480085" cy="461665"/>
          </a:xfrm>
          <a:prstGeom prst="rect">
            <a:avLst/>
          </a:prstGeom>
          <a:noFill/>
        </p:spPr>
        <p:txBody>
          <a:bodyPr wrap="none" rtlCol="0">
            <a:spAutoFit/>
          </a:bodyPr>
          <a:lstStyle/>
          <a:p>
            <a:r>
              <a:rPr lang="en-US" sz="1200" dirty="0">
                <a:solidFill>
                  <a:schemeClr val="bg1"/>
                </a:solidFill>
              </a:rPr>
              <a:t>Overall Density: 93.3</a:t>
            </a:r>
          </a:p>
          <a:p>
            <a:r>
              <a:rPr lang="en-US" sz="1200" dirty="0">
                <a:solidFill>
                  <a:schemeClr val="bg1"/>
                </a:solidFill>
              </a:rPr>
              <a:t>32.1 % Mortality </a:t>
            </a:r>
          </a:p>
        </p:txBody>
      </p:sp>
      <p:sp>
        <p:nvSpPr>
          <p:cNvPr id="3" name="TextBox 2">
            <a:extLst>
              <a:ext uri="{FF2B5EF4-FFF2-40B4-BE49-F238E27FC236}">
                <a16:creationId xmlns:a16="http://schemas.microsoft.com/office/drawing/2014/main" id="{768BA187-6B45-784B-BF67-B5412E1ADA70}"/>
              </a:ext>
            </a:extLst>
          </p:cNvPr>
          <p:cNvSpPr txBox="1"/>
          <p:nvPr/>
        </p:nvSpPr>
        <p:spPr>
          <a:xfrm>
            <a:off x="532933" y="1593188"/>
            <a:ext cx="3881992" cy="3139321"/>
          </a:xfrm>
          <a:prstGeom prst="rect">
            <a:avLst/>
          </a:prstGeom>
          <a:noFill/>
        </p:spPr>
        <p:txBody>
          <a:bodyPr wrap="square" rtlCol="0">
            <a:spAutoFit/>
          </a:bodyPr>
          <a:lstStyle/>
          <a:p>
            <a:pPr marL="285750" indent="-285750">
              <a:buFont typeface="Arial" panose="020B0604020202020204" pitchFamily="34" charset="0"/>
              <a:buChar char="•"/>
            </a:pPr>
            <a:r>
              <a:rPr lang="en-US" dirty="0"/>
              <a:t>Tree density in the control was lower than density in the LTR units</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Perhaps because of some fallen dead trees</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But also, many openings</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Plot Photo from Glade Canyon Control Unit</a:t>
            </a:r>
          </a:p>
        </p:txBody>
      </p:sp>
      <p:pic>
        <p:nvPicPr>
          <p:cNvPr id="8" name="Picture 7">
            <a:extLst>
              <a:ext uri="{FF2B5EF4-FFF2-40B4-BE49-F238E27FC236}">
                <a16:creationId xmlns:a16="http://schemas.microsoft.com/office/drawing/2014/main" id="{62794C30-43AD-A54D-BEC0-ACC025581674}"/>
              </a:ext>
            </a:extLst>
          </p:cNvPr>
          <p:cNvPicPr>
            <a:picLocks noChangeAspect="1"/>
          </p:cNvPicPr>
          <p:nvPr/>
        </p:nvPicPr>
        <p:blipFill>
          <a:blip r:embed="rId4"/>
          <a:stretch>
            <a:fillRect/>
          </a:stretch>
        </p:blipFill>
        <p:spPr>
          <a:xfrm>
            <a:off x="4634542" y="1287081"/>
            <a:ext cx="7557457" cy="5668093"/>
          </a:xfrm>
          <a:prstGeom prst="rect">
            <a:avLst/>
          </a:prstGeom>
        </p:spPr>
      </p:pic>
    </p:spTree>
    <p:extLst>
      <p:ext uri="{BB962C8B-B14F-4D97-AF65-F5344CB8AC3E}">
        <p14:creationId xmlns:p14="http://schemas.microsoft.com/office/powerpoint/2010/main" val="309427063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973E-8E7B-CA43-BC8F-BBF26F3AAA27}"/>
              </a:ext>
            </a:extLst>
          </p:cNvPr>
          <p:cNvSpPr>
            <a:spLocks noGrp="1"/>
          </p:cNvSpPr>
          <p:nvPr>
            <p:ph type="title"/>
          </p:nvPr>
        </p:nvSpPr>
        <p:spPr/>
        <p:txBody>
          <a:bodyPr/>
          <a:lstStyle/>
          <a:p>
            <a:r>
              <a:rPr lang="en-US" dirty="0"/>
              <a:t>Trees - Ponderosa Pine Basal Area </a:t>
            </a:r>
          </a:p>
        </p:txBody>
      </p:sp>
      <p:pic>
        <p:nvPicPr>
          <p:cNvPr id="5" name="Content Placeholder 4">
            <a:extLst>
              <a:ext uri="{FF2B5EF4-FFF2-40B4-BE49-F238E27FC236}">
                <a16:creationId xmlns:a16="http://schemas.microsoft.com/office/drawing/2014/main" id="{36262685-22C0-0E46-9691-F999E3C27AD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747261" y="1439528"/>
            <a:ext cx="7221975" cy="5266023"/>
          </a:xfrm>
        </p:spPr>
      </p:pic>
      <p:sp>
        <p:nvSpPr>
          <p:cNvPr id="4" name="TextBox 3">
            <a:extLst>
              <a:ext uri="{FF2B5EF4-FFF2-40B4-BE49-F238E27FC236}">
                <a16:creationId xmlns:a16="http://schemas.microsoft.com/office/drawing/2014/main" id="{98778149-A56A-AC47-B62F-7C66B1C9A1EC}"/>
              </a:ext>
            </a:extLst>
          </p:cNvPr>
          <p:cNvSpPr txBox="1"/>
          <p:nvPr/>
        </p:nvSpPr>
        <p:spPr>
          <a:xfrm>
            <a:off x="4950815" y="1597711"/>
            <a:ext cx="1145185" cy="646331"/>
          </a:xfrm>
          <a:prstGeom prst="rect">
            <a:avLst/>
          </a:prstGeom>
          <a:noFill/>
        </p:spPr>
        <p:txBody>
          <a:bodyPr wrap="none" rtlCol="0">
            <a:spAutoFit/>
          </a:bodyPr>
          <a:lstStyle/>
          <a:p>
            <a:r>
              <a:rPr lang="en-US" sz="1200" dirty="0">
                <a:solidFill>
                  <a:schemeClr val="bg1"/>
                </a:solidFill>
              </a:rPr>
              <a:t>Overall BA: 103</a:t>
            </a:r>
          </a:p>
          <a:p>
            <a:r>
              <a:rPr lang="en-US" sz="1200" dirty="0">
                <a:solidFill>
                  <a:schemeClr val="bg1"/>
                </a:solidFill>
              </a:rPr>
              <a:t>Live BA:  22.5</a:t>
            </a:r>
          </a:p>
          <a:p>
            <a:r>
              <a:rPr lang="en-US" sz="1200" dirty="0">
                <a:solidFill>
                  <a:schemeClr val="bg1"/>
                </a:solidFill>
              </a:rPr>
              <a:t> </a:t>
            </a:r>
          </a:p>
        </p:txBody>
      </p:sp>
      <p:sp>
        <p:nvSpPr>
          <p:cNvPr id="6" name="TextBox 5">
            <a:extLst>
              <a:ext uri="{FF2B5EF4-FFF2-40B4-BE49-F238E27FC236}">
                <a16:creationId xmlns:a16="http://schemas.microsoft.com/office/drawing/2014/main" id="{41ADEA1B-4A4E-3E4E-A365-43962939947A}"/>
              </a:ext>
            </a:extLst>
          </p:cNvPr>
          <p:cNvSpPr txBox="1"/>
          <p:nvPr/>
        </p:nvSpPr>
        <p:spPr>
          <a:xfrm>
            <a:off x="10005061" y="1597711"/>
            <a:ext cx="1145185" cy="646331"/>
          </a:xfrm>
          <a:prstGeom prst="rect">
            <a:avLst/>
          </a:prstGeom>
          <a:noFill/>
        </p:spPr>
        <p:txBody>
          <a:bodyPr wrap="none" rtlCol="0">
            <a:spAutoFit/>
          </a:bodyPr>
          <a:lstStyle/>
          <a:p>
            <a:r>
              <a:rPr lang="en-US" sz="1200" dirty="0">
                <a:solidFill>
                  <a:schemeClr val="bg1"/>
                </a:solidFill>
              </a:rPr>
              <a:t>Overall BA: 113</a:t>
            </a:r>
          </a:p>
          <a:p>
            <a:r>
              <a:rPr lang="en-US" sz="1200" dirty="0">
                <a:solidFill>
                  <a:schemeClr val="bg1"/>
                </a:solidFill>
              </a:rPr>
              <a:t>Live BA: 86.2</a:t>
            </a:r>
          </a:p>
          <a:p>
            <a:r>
              <a:rPr lang="en-US" sz="1200" dirty="0">
                <a:solidFill>
                  <a:schemeClr val="bg1"/>
                </a:solidFill>
              </a:rPr>
              <a:t> </a:t>
            </a:r>
          </a:p>
        </p:txBody>
      </p:sp>
      <p:sp>
        <p:nvSpPr>
          <p:cNvPr id="3" name="TextBox 2">
            <a:extLst>
              <a:ext uri="{FF2B5EF4-FFF2-40B4-BE49-F238E27FC236}">
                <a16:creationId xmlns:a16="http://schemas.microsoft.com/office/drawing/2014/main" id="{D586743C-4A66-404A-8267-528ABEAAD4ED}"/>
              </a:ext>
            </a:extLst>
          </p:cNvPr>
          <p:cNvSpPr txBox="1"/>
          <p:nvPr/>
        </p:nvSpPr>
        <p:spPr>
          <a:xfrm>
            <a:off x="482444" y="1504734"/>
            <a:ext cx="3792236" cy="2862322"/>
          </a:xfrm>
          <a:prstGeom prst="rect">
            <a:avLst/>
          </a:prstGeom>
          <a:noFill/>
        </p:spPr>
        <p:txBody>
          <a:bodyPr wrap="square" rtlCol="0">
            <a:spAutoFit/>
          </a:bodyPr>
          <a:lstStyle/>
          <a:p>
            <a:pPr marL="285750" indent="-285750">
              <a:buFont typeface="Arial" panose="020B0604020202020204" pitchFamily="34" charset="0"/>
              <a:buChar char="•"/>
            </a:pPr>
            <a:r>
              <a:rPr lang="en-US" dirty="0"/>
              <a:t>More basal area in large trees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Mortality across all size classes</a:t>
            </a:r>
          </a:p>
          <a:p>
            <a:pPr marL="742950" lvl="1" indent="-285750">
              <a:buFont typeface="Arial" panose="020B0604020202020204" pitchFamily="34" charset="0"/>
              <a:buChar char="•"/>
            </a:pPr>
            <a:r>
              <a:rPr lang="en-US" dirty="0"/>
              <a:t>More old mortality in the control </a:t>
            </a:r>
          </a:p>
          <a:p>
            <a:pPr marL="742950" lvl="1" indent="-285750">
              <a:buFont typeface="Arial" panose="020B0604020202020204" pitchFamily="34" charset="0"/>
              <a:buChar char="•"/>
            </a:pPr>
            <a:r>
              <a:rPr lang="en-US" dirty="0"/>
              <a:t>As well as some recent mortality</a:t>
            </a:r>
          </a:p>
          <a:p>
            <a:pPr marL="742950" lvl="1" indent="-285750">
              <a:buFont typeface="Arial" panose="020B0604020202020204" pitchFamily="34" charset="0"/>
              <a:buChar char="•"/>
            </a:pPr>
            <a:endParaRPr lang="en-US" dirty="0"/>
          </a:p>
          <a:p>
            <a:pPr lvl="1"/>
            <a:endParaRPr lang="en-US" dirty="0"/>
          </a:p>
        </p:txBody>
      </p:sp>
    </p:spTree>
    <p:extLst>
      <p:ext uri="{BB962C8B-B14F-4D97-AF65-F5344CB8AC3E}">
        <p14:creationId xmlns:p14="http://schemas.microsoft.com/office/powerpoint/2010/main" val="26211245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973E-8E7B-CA43-BC8F-BBF26F3AAA27}"/>
              </a:ext>
            </a:extLst>
          </p:cNvPr>
          <p:cNvSpPr>
            <a:spLocks noGrp="1"/>
          </p:cNvSpPr>
          <p:nvPr>
            <p:ph type="title"/>
          </p:nvPr>
        </p:nvSpPr>
        <p:spPr/>
        <p:txBody>
          <a:bodyPr/>
          <a:lstStyle/>
          <a:p>
            <a:r>
              <a:rPr lang="en-US" dirty="0"/>
              <a:t>Trees - Ponderosa Pine Regeneration</a:t>
            </a:r>
          </a:p>
        </p:txBody>
      </p:sp>
      <p:pic>
        <p:nvPicPr>
          <p:cNvPr id="5" name="Content Placeholder 4">
            <a:extLst>
              <a:ext uri="{FF2B5EF4-FFF2-40B4-BE49-F238E27FC236}">
                <a16:creationId xmlns:a16="http://schemas.microsoft.com/office/drawing/2014/main" id="{36262685-22C0-0E46-9691-F999E3C27AD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538189" y="1439528"/>
            <a:ext cx="7431048" cy="5418472"/>
          </a:xfrm>
        </p:spPr>
      </p:pic>
      <p:sp>
        <p:nvSpPr>
          <p:cNvPr id="3" name="TextBox 2">
            <a:extLst>
              <a:ext uri="{FF2B5EF4-FFF2-40B4-BE49-F238E27FC236}">
                <a16:creationId xmlns:a16="http://schemas.microsoft.com/office/drawing/2014/main" id="{31B2C390-256F-1E46-A48E-B011EE0D2D54}"/>
              </a:ext>
            </a:extLst>
          </p:cNvPr>
          <p:cNvSpPr txBox="1"/>
          <p:nvPr/>
        </p:nvSpPr>
        <p:spPr>
          <a:xfrm>
            <a:off x="572201" y="1690688"/>
            <a:ext cx="3298572" cy="2031325"/>
          </a:xfrm>
          <a:prstGeom prst="rect">
            <a:avLst/>
          </a:prstGeom>
          <a:noFill/>
        </p:spPr>
        <p:txBody>
          <a:bodyPr wrap="square" rtlCol="0">
            <a:spAutoFit/>
          </a:bodyPr>
          <a:lstStyle/>
          <a:p>
            <a:pPr marL="285750" indent="-285750">
              <a:buFont typeface="Arial" panose="020B0604020202020204" pitchFamily="34" charset="0"/>
              <a:buChar char="•"/>
            </a:pPr>
            <a:r>
              <a:rPr lang="en-US" dirty="0"/>
              <a:t>Few seedlings observed in these units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Unfavorable environment?</a:t>
            </a:r>
          </a:p>
          <a:p>
            <a:pPr marL="742950" lvl="1" indent="-285750">
              <a:buFont typeface="Arial" panose="020B0604020202020204" pitchFamily="34" charset="0"/>
              <a:buChar char="•"/>
            </a:pPr>
            <a:r>
              <a:rPr lang="en-US" dirty="0"/>
              <a:t>South facing slopes are fairly dry?</a:t>
            </a:r>
          </a:p>
          <a:p>
            <a:pPr marL="742950" lvl="1" indent="-285750">
              <a:buFont typeface="Arial" panose="020B0604020202020204" pitchFamily="34" charset="0"/>
              <a:buChar char="•"/>
            </a:pPr>
            <a:r>
              <a:rPr lang="en-US" dirty="0"/>
              <a:t>Stand conditions? </a:t>
            </a:r>
          </a:p>
        </p:txBody>
      </p:sp>
    </p:spTree>
    <p:extLst>
      <p:ext uri="{BB962C8B-B14F-4D97-AF65-F5344CB8AC3E}">
        <p14:creationId xmlns:p14="http://schemas.microsoft.com/office/powerpoint/2010/main" val="24282461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973E-8E7B-CA43-BC8F-BBF26F3AAA27}"/>
              </a:ext>
            </a:extLst>
          </p:cNvPr>
          <p:cNvSpPr>
            <a:spLocks noGrp="1"/>
          </p:cNvSpPr>
          <p:nvPr>
            <p:ph type="title"/>
          </p:nvPr>
        </p:nvSpPr>
        <p:spPr/>
        <p:txBody>
          <a:bodyPr/>
          <a:lstStyle/>
          <a:p>
            <a:r>
              <a:rPr lang="en-US" dirty="0"/>
              <a:t>Ground Cover – Fuels</a:t>
            </a:r>
          </a:p>
        </p:txBody>
      </p:sp>
      <p:pic>
        <p:nvPicPr>
          <p:cNvPr id="5" name="Content Placeholder 4">
            <a:extLst>
              <a:ext uri="{FF2B5EF4-FFF2-40B4-BE49-F238E27FC236}">
                <a16:creationId xmlns:a16="http://schemas.microsoft.com/office/drawing/2014/main" id="{36262685-22C0-0E46-9691-F999E3C27AD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538191" y="1277098"/>
            <a:ext cx="7653809" cy="5580902"/>
          </a:xfrm>
        </p:spPr>
      </p:pic>
      <p:sp>
        <p:nvSpPr>
          <p:cNvPr id="3" name="TextBox 2">
            <a:extLst>
              <a:ext uri="{FF2B5EF4-FFF2-40B4-BE49-F238E27FC236}">
                <a16:creationId xmlns:a16="http://schemas.microsoft.com/office/drawing/2014/main" id="{7FA53CEE-1EEE-014E-89E5-9C9411582EF3}"/>
              </a:ext>
            </a:extLst>
          </p:cNvPr>
          <p:cNvSpPr txBox="1"/>
          <p:nvPr/>
        </p:nvSpPr>
        <p:spPr>
          <a:xfrm>
            <a:off x="589031" y="1845629"/>
            <a:ext cx="3629551" cy="2031325"/>
          </a:xfrm>
          <a:prstGeom prst="rect">
            <a:avLst/>
          </a:prstGeom>
          <a:noFill/>
        </p:spPr>
        <p:txBody>
          <a:bodyPr wrap="square" rtlCol="0">
            <a:spAutoFit/>
          </a:bodyPr>
          <a:lstStyle/>
          <a:p>
            <a:pPr marL="285750" indent="-285750">
              <a:buFont typeface="Arial" panose="020B0604020202020204" pitchFamily="34" charset="0"/>
              <a:buChar char="•"/>
            </a:pPr>
            <a:r>
              <a:rPr lang="en-US" dirty="0"/>
              <a:t>Fuels are similar in these two units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Not excessively high but higher than in the units we looked at in Ormiston </a:t>
            </a:r>
          </a:p>
        </p:txBody>
      </p:sp>
    </p:spTree>
    <p:extLst>
      <p:ext uri="{BB962C8B-B14F-4D97-AF65-F5344CB8AC3E}">
        <p14:creationId xmlns:p14="http://schemas.microsoft.com/office/powerpoint/2010/main" val="153586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2314</TotalTime>
  <Words>6852</Words>
  <Application>Microsoft Office PowerPoint</Application>
  <PresentationFormat>Widescreen</PresentationFormat>
  <Paragraphs>1021</Paragraphs>
  <Slides>117</Slides>
  <Notes>117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117</vt:i4>
      </vt:variant>
    </vt:vector>
  </HeadingPairs>
  <TitlesOfParts>
    <vt:vector size="121" baseType="lpstr">
      <vt:lpstr>Arial</vt:lpstr>
      <vt:lpstr>Calibri</vt:lpstr>
      <vt:lpstr>Calibri Light</vt:lpstr>
      <vt:lpstr>Office Theme</vt:lpstr>
      <vt:lpstr>Monitoring Data and Desired Conditions: Lone Pine</vt:lpstr>
      <vt:lpstr>Acknowledgements</vt:lpstr>
      <vt:lpstr>Outline</vt:lpstr>
      <vt:lpstr>Lone Pine</vt:lpstr>
      <vt:lpstr>Lone Pine</vt:lpstr>
      <vt:lpstr>Lone Pine Today</vt:lpstr>
      <vt:lpstr>Roundheaded Beetle</vt:lpstr>
      <vt:lpstr>Roundheaded Beetle</vt:lpstr>
      <vt:lpstr>Lone Pine Environmental Assessment</vt:lpstr>
      <vt:lpstr>Lone Pine Environmental Assessment</vt:lpstr>
      <vt:lpstr>What is Basal Area</vt:lpstr>
      <vt:lpstr>Lone Pine Treatments</vt:lpstr>
      <vt:lpstr>Large Tree Retention</vt:lpstr>
      <vt:lpstr>What is uneven-aged silviculture?</vt:lpstr>
      <vt:lpstr>What is uneven-aged silviculture?</vt:lpstr>
      <vt:lpstr>What is uneven-aged silviculture?</vt:lpstr>
      <vt:lpstr>What is uneven-aged silviculture?</vt:lpstr>
      <vt:lpstr>What does it look like?</vt:lpstr>
      <vt:lpstr>What do uneven-aged stands look like?</vt:lpstr>
      <vt:lpstr>What do uneven-aged stands look like?</vt:lpstr>
      <vt:lpstr>Why uneven-aged?</vt:lpstr>
      <vt:lpstr>Why uneven-aged?</vt:lpstr>
      <vt:lpstr>Variability</vt:lpstr>
      <vt:lpstr>Beetle Outbreaks</vt:lpstr>
      <vt:lpstr>Management Intervention for Beetles</vt:lpstr>
      <vt:lpstr>Fire</vt:lpstr>
      <vt:lpstr>Fire</vt:lpstr>
      <vt:lpstr>Drought</vt:lpstr>
      <vt:lpstr>DWRF Desired Conditions Linked to Monitoring</vt:lpstr>
      <vt:lpstr>Methods</vt:lpstr>
      <vt:lpstr>Beetle Evidence</vt:lpstr>
      <vt:lpstr>Desired Conditions: Diverse age classes</vt:lpstr>
      <vt:lpstr>Methods</vt:lpstr>
      <vt:lpstr>Understory</vt:lpstr>
      <vt:lpstr>Methods</vt:lpstr>
      <vt:lpstr>Grasses and Forbs</vt:lpstr>
      <vt:lpstr>Grasses and Forbs</vt:lpstr>
      <vt:lpstr>PowerPoint Presentation</vt:lpstr>
      <vt:lpstr>Lone Pine Monitoring in the Decision Notice</vt:lpstr>
      <vt:lpstr>Monitoring Units - All Trees – Density by Size</vt:lpstr>
      <vt:lpstr>Monitoring Units – Ponderosa , BA x Size </vt:lpstr>
      <vt:lpstr>Why are you cramming so many graphs on a page, Dr. Remke?</vt:lpstr>
      <vt:lpstr>Why are you cramming so many graphs on a page, Dr. Remke?</vt:lpstr>
      <vt:lpstr>Why are you cramming so many graphs on a page, Dr. Remke?</vt:lpstr>
      <vt:lpstr>And there are a lot of gradients</vt:lpstr>
      <vt:lpstr>Results: Ormiston Block</vt:lpstr>
      <vt:lpstr>Methods</vt:lpstr>
      <vt:lpstr>Ormiston </vt:lpstr>
      <vt:lpstr>Ormiston </vt:lpstr>
      <vt:lpstr>Ferris – Tree Densities</vt:lpstr>
      <vt:lpstr>Trees – All species</vt:lpstr>
      <vt:lpstr>Trees - Ponderosa Pine Density </vt:lpstr>
      <vt:lpstr>Trees - Ponderosa Pine Basal Area </vt:lpstr>
      <vt:lpstr>Trees - Ponderosa Pine Basal Area </vt:lpstr>
      <vt:lpstr>Trees - Ponderosa Pine Basal Area </vt:lpstr>
      <vt:lpstr>Trees - Ponderosa Pine Regeneration</vt:lpstr>
      <vt:lpstr>Trees - Ponderosa Pine Regeneration</vt:lpstr>
      <vt:lpstr>Trees - Ponderosa Pine Regeneration</vt:lpstr>
      <vt:lpstr>Trees - Ponderosa Pine Canopy Cover</vt:lpstr>
      <vt:lpstr>Trees - Ponderosa Pine Crown Base Height</vt:lpstr>
      <vt:lpstr>Shrubs – All species</vt:lpstr>
      <vt:lpstr>Shrubs – Oak</vt:lpstr>
      <vt:lpstr>Ground Cover – Forbs and Grasses</vt:lpstr>
      <vt:lpstr>Ground Cover – Substrate</vt:lpstr>
      <vt:lpstr>Ground Cover – Fuels</vt:lpstr>
      <vt:lpstr>Clumpy Groupy?</vt:lpstr>
      <vt:lpstr>Ormiston Summary </vt:lpstr>
      <vt:lpstr>Ormiston </vt:lpstr>
      <vt:lpstr>Phew – That was a lot… </vt:lpstr>
      <vt:lpstr>Lone Pine Overall</vt:lpstr>
      <vt:lpstr>Lone Pine Monitoring Units</vt:lpstr>
      <vt:lpstr>Lone Pine Monitoring Units</vt:lpstr>
      <vt:lpstr>Lone Pine Monitoring Units</vt:lpstr>
      <vt:lpstr>Drought, Beetles, and Fire</vt:lpstr>
      <vt:lpstr>Drought, Beetles, and Fire</vt:lpstr>
      <vt:lpstr>Drought, Beetles, and Fire</vt:lpstr>
      <vt:lpstr>What about the rest of Lone Pine?</vt:lpstr>
      <vt:lpstr>STS vs. LTR comparison Plots - </vt:lpstr>
      <vt:lpstr>Unit based Monitoring has limitations </vt:lpstr>
      <vt:lpstr>Unit based monitoring to capture environmental gradients</vt:lpstr>
      <vt:lpstr>EA Monitoring</vt:lpstr>
      <vt:lpstr>Monitoring Questions</vt:lpstr>
      <vt:lpstr>Monitoring Questions</vt:lpstr>
      <vt:lpstr>Integrating the Human Components into Ponderosa Pine Ecology</vt:lpstr>
      <vt:lpstr>Questions…. Thoughts</vt:lpstr>
      <vt:lpstr>BEST</vt:lpstr>
      <vt:lpstr>BEST</vt:lpstr>
      <vt:lpstr>Trees - Ponderosa Pine Density </vt:lpstr>
      <vt:lpstr>Trees - Ponderosa Pine Basal Area </vt:lpstr>
      <vt:lpstr>Trees - Ponderosa Pine Regeneration</vt:lpstr>
      <vt:lpstr>Trees - Ponderosa Pine Regeneration</vt:lpstr>
      <vt:lpstr>BEST Summary</vt:lpstr>
      <vt:lpstr>Glade Canyon</vt:lpstr>
      <vt:lpstr>Glade Canyon</vt:lpstr>
      <vt:lpstr>Trees - Ponderosa Pine Density </vt:lpstr>
      <vt:lpstr>Trees - Ponderosa Pine Density </vt:lpstr>
      <vt:lpstr>Trees - Ponderosa Pine Basal Area </vt:lpstr>
      <vt:lpstr>Trees - Ponderosa Pine Regeneration</vt:lpstr>
      <vt:lpstr>Ground Cover – Fuels</vt:lpstr>
      <vt:lpstr>Glade Canyon</vt:lpstr>
      <vt:lpstr>BEST – Extra graphs</vt:lpstr>
      <vt:lpstr>Trees – All species</vt:lpstr>
      <vt:lpstr>Trees - Ponderosa Pine Canopy Cover</vt:lpstr>
      <vt:lpstr>Trees - Ponderosa Pine Crown Base Height</vt:lpstr>
      <vt:lpstr>Shrubs – All species</vt:lpstr>
      <vt:lpstr>Shrubs – Oak</vt:lpstr>
      <vt:lpstr>Ground Cover – Forbs and Grasses</vt:lpstr>
      <vt:lpstr>Ground Cover – Substrate</vt:lpstr>
      <vt:lpstr>Ground Cover – Fuels</vt:lpstr>
      <vt:lpstr>Glade Canyon – Extra Graphs</vt:lpstr>
      <vt:lpstr>Trees – All species</vt:lpstr>
      <vt:lpstr>Trees - Ponderosa Pine Canopy Cover</vt:lpstr>
      <vt:lpstr>Trees - Ponderosa Pine Crown Base Height</vt:lpstr>
      <vt:lpstr>Shrubs – All species</vt:lpstr>
      <vt:lpstr>Shrubs – Oak</vt:lpstr>
      <vt:lpstr>Ground Cover – Forbs and Grasses</vt:lpstr>
      <vt:lpstr>Ground Cover – Substrate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Monitoring Data and Desired Conditions: Lone Pine</dc:title>
  <dc:creator>Michael Remke</dc:creator>
  <cp:lastModifiedBy>Margoles, Daniel</cp:lastModifiedBy>
  <cp:revision>23</cp:revision>
  <dcterms:created xsi:type="dcterms:W3CDTF">2020-11-04T02:07:58Z</dcterms:created>
  <dcterms:modified xsi:type="dcterms:W3CDTF">2020-11-17T17:28:29Z</dcterms:modified>
</cp:coreProperties>
</file>